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83" r:id="rId4"/>
    <p:sldId id="258" r:id="rId5"/>
    <p:sldId id="260" r:id="rId6"/>
    <p:sldId id="278" r:id="rId7"/>
    <p:sldId id="259" r:id="rId8"/>
    <p:sldId id="261" r:id="rId9"/>
    <p:sldId id="284" r:id="rId10"/>
    <p:sldId id="281" r:id="rId11"/>
    <p:sldId id="263" r:id="rId12"/>
    <p:sldId id="270" r:id="rId13"/>
    <p:sldId id="289" r:id="rId14"/>
    <p:sldId id="290" r:id="rId15"/>
    <p:sldId id="291" r:id="rId16"/>
    <p:sldId id="273" r:id="rId17"/>
    <p:sldId id="288" r:id="rId18"/>
    <p:sldId id="282" r:id="rId19"/>
    <p:sldId id="280" r:id="rId20"/>
    <p:sldId id="285" r:id="rId21"/>
    <p:sldId id="279" r:id="rId22"/>
    <p:sldId id="286" r:id="rId23"/>
    <p:sldId id="287"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86380" autoAdjust="0"/>
  </p:normalViewPr>
  <p:slideViewPr>
    <p:cSldViewPr>
      <p:cViewPr varScale="1">
        <p:scale>
          <a:sx n="63" d="100"/>
          <a:sy n="63" d="100"/>
        </p:scale>
        <p:origin x="-1290" y="-96"/>
      </p:cViewPr>
      <p:guideLst>
        <p:guide orient="horz" pos="2160"/>
        <p:guide pos="2880"/>
      </p:guideLst>
    </p:cSldViewPr>
  </p:slideViewPr>
  <p:outlineViewPr>
    <p:cViewPr>
      <p:scale>
        <a:sx n="33" d="100"/>
        <a:sy n="33" d="100"/>
      </p:scale>
      <p:origin x="0" y="254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6AF09D-9F95-4568-9D34-B9F875F08D84}" type="datetimeFigureOut">
              <a:rPr lang="en-US" smtClean="0"/>
              <a:pPr/>
              <a:t>12/28/2018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E92C2C-7319-4A9C-B941-6726DDD6EBE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Ac polyp:</a:t>
            </a:r>
            <a:br>
              <a:rPr lang="en-US" dirty="0"/>
            </a:br>
            <a:r>
              <a:rPr lang="en-US" dirty="0"/>
              <a:t>1. appearance</a:t>
            </a:r>
            <a:br>
              <a:rPr lang="en-US" dirty="0"/>
            </a:br>
            <a:r>
              <a:rPr lang="en-US" dirty="0"/>
              <a:t>2.</a:t>
            </a:r>
            <a:r>
              <a:rPr lang="en-US" baseline="0" dirty="0"/>
              <a:t> history of recurrent </a:t>
            </a:r>
            <a:r>
              <a:rPr lang="en-US" baseline="0" dirty="0" err="1"/>
              <a:t>urti</a:t>
            </a:r>
            <a:r>
              <a:rPr lang="en-US" baseline="0" dirty="0"/>
              <a:t> and headache</a:t>
            </a:r>
            <a:br>
              <a:rPr lang="en-US" baseline="0" dirty="0"/>
            </a:br>
            <a:r>
              <a:rPr lang="en-US" baseline="0" dirty="0"/>
              <a:t>3. insidious onset</a:t>
            </a:r>
            <a:br>
              <a:rPr lang="en-US" baseline="0" dirty="0"/>
            </a:br>
            <a:r>
              <a:rPr lang="en-US" baseline="0" dirty="0"/>
              <a:t>4. no epistaxis</a:t>
            </a:r>
            <a:br>
              <a:rPr lang="en-US" baseline="0" dirty="0"/>
            </a:br>
            <a:r>
              <a:rPr lang="en-US" baseline="0" dirty="0"/>
              <a:t/>
            </a:r>
            <a:br>
              <a:rPr lang="en-US" baseline="0" dirty="0"/>
            </a:br>
            <a:r>
              <a:rPr lang="en-US" baseline="0" dirty="0"/>
              <a:t>inverted papilloma</a:t>
            </a:r>
            <a:br>
              <a:rPr lang="en-US" baseline="0" dirty="0"/>
            </a:br>
            <a:r>
              <a:rPr lang="en-US" baseline="0" dirty="0"/>
              <a:t>1. age</a:t>
            </a:r>
            <a:br>
              <a:rPr lang="en-US" baseline="0" dirty="0"/>
            </a:br>
            <a:r>
              <a:rPr lang="en-US" baseline="0" dirty="0"/>
              <a:t>2. male</a:t>
            </a:r>
            <a:br>
              <a:rPr lang="en-US" baseline="0" dirty="0"/>
            </a:br>
            <a:r>
              <a:rPr lang="en-US" baseline="0" dirty="0"/>
              <a:t>3. unilateral nasal mass </a:t>
            </a:r>
            <a:r>
              <a:rPr lang="en-US" baseline="0" dirty="0" err="1"/>
              <a:t>arisng</a:t>
            </a:r>
            <a:r>
              <a:rPr lang="en-US" baseline="0" dirty="0"/>
              <a:t> from lateral wall</a:t>
            </a:r>
            <a:endParaRPr lang="en-US" dirty="0"/>
          </a:p>
        </p:txBody>
      </p:sp>
      <p:sp>
        <p:nvSpPr>
          <p:cNvPr id="4" name="Slide Number Placeholder 3"/>
          <p:cNvSpPr>
            <a:spLocks noGrp="1"/>
          </p:cNvSpPr>
          <p:nvPr>
            <p:ph type="sldNum" sz="quarter" idx="10"/>
          </p:nvPr>
        </p:nvSpPr>
        <p:spPr/>
        <p:txBody>
          <a:bodyPr/>
          <a:lstStyle/>
          <a:p>
            <a:fld id="{05E92C2C-7319-4A9C-B941-6726DDD6EBE9}"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1.</a:t>
            </a:r>
            <a:r>
              <a:rPr lang="en-US" sz="1200" baseline="0" dirty="0"/>
              <a:t> Our patient is In stage 2.</a:t>
            </a:r>
            <a:br>
              <a:rPr lang="en-US" sz="1200" baseline="0" dirty="0"/>
            </a:br>
            <a:r>
              <a:rPr lang="en-US" sz="1200" baseline="0" dirty="0"/>
              <a:t/>
            </a:r>
            <a:br>
              <a:rPr lang="en-US" sz="1200" baseline="0" dirty="0"/>
            </a:br>
            <a:r>
              <a:rPr lang="en-US" sz="1200" baseline="0" dirty="0"/>
              <a:t>2. </a:t>
            </a:r>
            <a:r>
              <a:rPr lang="en-US" sz="1200" dirty="0"/>
              <a:t>thickened squamous epithelial proliferation extend downward into underlying connective tissue stroma to form large clefts, ribbons and islands. Mitotic figure seen in basal and </a:t>
            </a:r>
            <a:r>
              <a:rPr lang="en-US" sz="1200" dirty="0" err="1"/>
              <a:t>parabasal</a:t>
            </a:r>
            <a:r>
              <a:rPr lang="en-US" sz="1200" dirty="0"/>
              <a:t> layers and </a:t>
            </a:r>
            <a:r>
              <a:rPr lang="en-US" sz="1200" dirty="0" err="1"/>
              <a:t>stromal</a:t>
            </a:r>
            <a:r>
              <a:rPr lang="en-US" sz="1200" dirty="0"/>
              <a:t> components vary from </a:t>
            </a:r>
            <a:r>
              <a:rPr lang="en-US" sz="1200" dirty="0" err="1"/>
              <a:t>myxoid</a:t>
            </a:r>
            <a:r>
              <a:rPr lang="en-US" sz="1200" dirty="0"/>
              <a:t> to fibrous, with admixed chronic inflammatory cells and variable vascularity.</a:t>
            </a:r>
            <a:endParaRPr lang="en-US" dirty="0"/>
          </a:p>
        </p:txBody>
      </p:sp>
      <p:sp>
        <p:nvSpPr>
          <p:cNvPr id="4" name="Slide Number Placeholder 3"/>
          <p:cNvSpPr>
            <a:spLocks noGrp="1"/>
          </p:cNvSpPr>
          <p:nvPr>
            <p:ph type="sldNum" sz="quarter" idx="10"/>
          </p:nvPr>
        </p:nvSpPr>
        <p:spPr/>
        <p:txBody>
          <a:bodyPr/>
          <a:lstStyle/>
          <a:p>
            <a:fld id="{05E92C2C-7319-4A9C-B941-6726DDD6EBE9}" type="slidenum">
              <a:rPr lang="en-US" smtClean="0"/>
              <a:pPr/>
              <a:t>19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1.</a:t>
            </a:r>
            <a:r>
              <a:rPr lang="en-US" sz="1200" baseline="0" dirty="0"/>
              <a:t> Our patient is In stage 2.</a:t>
            </a:r>
            <a:br>
              <a:rPr lang="en-US" sz="1200" baseline="0" dirty="0"/>
            </a:br>
            <a:r>
              <a:rPr lang="en-US" sz="1200" baseline="0" dirty="0"/>
              <a:t/>
            </a:r>
            <a:br>
              <a:rPr lang="en-US" sz="1200" baseline="0" dirty="0"/>
            </a:br>
            <a:r>
              <a:rPr lang="en-US" sz="1200" baseline="0" dirty="0"/>
              <a:t>2. </a:t>
            </a:r>
            <a:r>
              <a:rPr lang="en-US" sz="1200" dirty="0"/>
              <a:t>thickened squamous epithelial proliferation extend downward into underlying connective tissue stroma to form large clefts, ribbons and islands. Mitotic figure seen in basal and </a:t>
            </a:r>
            <a:r>
              <a:rPr lang="en-US" sz="1200" dirty="0" err="1"/>
              <a:t>parabasal</a:t>
            </a:r>
            <a:r>
              <a:rPr lang="en-US" sz="1200" dirty="0"/>
              <a:t> layers and </a:t>
            </a:r>
            <a:r>
              <a:rPr lang="en-US" sz="1200" dirty="0" err="1"/>
              <a:t>stromal</a:t>
            </a:r>
            <a:r>
              <a:rPr lang="en-US" sz="1200" dirty="0"/>
              <a:t> components vary from </a:t>
            </a:r>
            <a:r>
              <a:rPr lang="en-US" sz="1200" dirty="0" err="1"/>
              <a:t>myxoid</a:t>
            </a:r>
            <a:r>
              <a:rPr lang="en-US" sz="1200" dirty="0"/>
              <a:t> to fibrous, with admixed chronic inflammatory cells and variable vascularity.</a:t>
            </a:r>
            <a:endParaRPr lang="en-US" dirty="0"/>
          </a:p>
        </p:txBody>
      </p:sp>
      <p:sp>
        <p:nvSpPr>
          <p:cNvPr id="4" name="Slide Number Placeholder 3"/>
          <p:cNvSpPr>
            <a:spLocks noGrp="1"/>
          </p:cNvSpPr>
          <p:nvPr>
            <p:ph type="sldNum" sz="quarter" idx="10"/>
          </p:nvPr>
        </p:nvSpPr>
        <p:spPr/>
        <p:txBody>
          <a:bodyPr/>
          <a:lstStyle/>
          <a:p>
            <a:fld id="{05E92C2C-7319-4A9C-B941-6726DDD6EBE9}" type="slidenum">
              <a:rPr lang="en-US" smtClean="0"/>
              <a:pPr/>
              <a:t>20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Three goals of adequate surgical procedure are to allow sufficient exposure for complete resection of the tumor, provide an unobstructed view for postoperative surveillance of the cavity and minimize cosmetic deformities and functional disabilities.</a:t>
            </a:r>
          </a:p>
          <a:p>
            <a:endParaRPr lang="en-US" sz="1200" dirty="0"/>
          </a:p>
          <a:p>
            <a:r>
              <a:rPr lang="en-US" sz="1200" dirty="0"/>
              <a:t>Studies by </a:t>
            </a:r>
            <a:r>
              <a:rPr lang="en-US" sz="1200" dirty="0" err="1"/>
              <a:t>Pasquini</a:t>
            </a:r>
            <a:r>
              <a:rPr lang="en-US" sz="1200" dirty="0"/>
              <a:t> et al and </a:t>
            </a:r>
            <a:r>
              <a:rPr lang="en-US" sz="1200" dirty="0" err="1"/>
              <a:t>Mirza</a:t>
            </a:r>
            <a:r>
              <a:rPr lang="en-US" sz="1200" dirty="0"/>
              <a:t> et al showed that recurrence rate was low in endoscopic approach as compared to traditional approaches.20-22</a:t>
            </a:r>
            <a:endParaRPr lang="en-US" dirty="0"/>
          </a:p>
        </p:txBody>
      </p:sp>
      <p:sp>
        <p:nvSpPr>
          <p:cNvPr id="4" name="Slide Number Placeholder 3"/>
          <p:cNvSpPr>
            <a:spLocks noGrp="1"/>
          </p:cNvSpPr>
          <p:nvPr>
            <p:ph type="sldNum" sz="quarter" idx="10"/>
          </p:nvPr>
        </p:nvSpPr>
        <p:spPr/>
        <p:txBody>
          <a:bodyPr/>
          <a:lstStyle/>
          <a:p>
            <a:fld id="{05E92C2C-7319-4A9C-B941-6726DDD6EBE9}" type="slidenum">
              <a:rPr lang="en-US" smtClean="0"/>
              <a:pPr/>
              <a:t>21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Three goals of adequate surgical procedure are to allow sufficient exposure for complete resection of the tumor, provide an unobstructed view for postoperative surveillance of the cavity and minimize cosmetic deformities and functional disabilities.</a:t>
            </a:r>
          </a:p>
          <a:p>
            <a:endParaRPr lang="en-US" sz="1200" dirty="0"/>
          </a:p>
          <a:p>
            <a:r>
              <a:rPr lang="en-US" sz="1200" dirty="0"/>
              <a:t>Studies by </a:t>
            </a:r>
            <a:r>
              <a:rPr lang="en-US" sz="1200" dirty="0" err="1"/>
              <a:t>Pasquini</a:t>
            </a:r>
            <a:r>
              <a:rPr lang="en-US" sz="1200" dirty="0"/>
              <a:t> et al and </a:t>
            </a:r>
            <a:r>
              <a:rPr lang="en-US" sz="1200" dirty="0" err="1"/>
              <a:t>Mirza</a:t>
            </a:r>
            <a:r>
              <a:rPr lang="en-US" sz="1200" dirty="0"/>
              <a:t> et al showed that recurrence rate was low in endoscopic approach as compared to traditional approaches.20-22</a:t>
            </a:r>
            <a:endParaRPr lang="en-US" dirty="0"/>
          </a:p>
        </p:txBody>
      </p:sp>
      <p:sp>
        <p:nvSpPr>
          <p:cNvPr id="4" name="Slide Number Placeholder 3"/>
          <p:cNvSpPr>
            <a:spLocks noGrp="1"/>
          </p:cNvSpPr>
          <p:nvPr>
            <p:ph type="sldNum" sz="quarter" idx="10"/>
          </p:nvPr>
        </p:nvSpPr>
        <p:spPr/>
        <p:txBody>
          <a:bodyPr/>
          <a:lstStyle/>
          <a:p>
            <a:fld id="{05E92C2C-7319-4A9C-B941-6726DDD6EBE9}" type="slidenum">
              <a:rPr lang="en-US" smtClean="0"/>
              <a:pPr/>
              <a:t>22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Three goals of adequate surgical procedure are to allow sufficient exposure for complete resection of the tumor, provide an unobstructed view for postoperative surveillance of the cavity and minimize cosmetic deformities and functional disabilities.</a:t>
            </a:r>
          </a:p>
          <a:p>
            <a:endParaRPr lang="en-US" sz="1200" dirty="0"/>
          </a:p>
          <a:p>
            <a:r>
              <a:rPr lang="en-US" sz="1200" dirty="0"/>
              <a:t>Studies by </a:t>
            </a:r>
            <a:r>
              <a:rPr lang="en-US" sz="1200" dirty="0" err="1"/>
              <a:t>Pasquini</a:t>
            </a:r>
            <a:r>
              <a:rPr lang="en-US" sz="1200" dirty="0"/>
              <a:t> et al and </a:t>
            </a:r>
            <a:r>
              <a:rPr lang="en-US" sz="1200" dirty="0" err="1"/>
              <a:t>Mirza</a:t>
            </a:r>
            <a:r>
              <a:rPr lang="en-US" sz="1200" dirty="0"/>
              <a:t> et al showed that recurrence rate was low in endoscopic approach as compared to traditional approaches.20-22</a:t>
            </a:r>
            <a:endParaRPr lang="en-US" dirty="0"/>
          </a:p>
        </p:txBody>
      </p:sp>
      <p:sp>
        <p:nvSpPr>
          <p:cNvPr id="4" name="Slide Number Placeholder 3"/>
          <p:cNvSpPr>
            <a:spLocks noGrp="1"/>
          </p:cNvSpPr>
          <p:nvPr>
            <p:ph type="sldNum" sz="quarter" idx="10"/>
          </p:nvPr>
        </p:nvSpPr>
        <p:spPr/>
        <p:txBody>
          <a:bodyPr/>
          <a:lstStyle/>
          <a:p>
            <a:fld id="{05E92C2C-7319-4A9C-B941-6726DDD6EBE9}"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12/28/2018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12/28/2018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12/28/2018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12/28/2018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12/28/2018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12/28/2018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38400" y="4495800"/>
            <a:ext cx="6400800" cy="1752600"/>
          </a:xfrm>
        </p:spPr>
        <p:txBody>
          <a:bodyPr>
            <a:normAutofit/>
          </a:bodyPr>
          <a:lstStyle/>
          <a:p>
            <a:pPr algn="r"/>
            <a:r>
              <a:rPr lang="en-IN" dirty="0">
                <a:solidFill>
                  <a:schemeClr val="tx1"/>
                </a:solidFill>
                <a:latin typeface="Times New Roman" pitchFamily="18" charset="0"/>
                <a:cs typeface="Times New Roman" pitchFamily="18" charset="0"/>
              </a:rPr>
              <a:t>Dr. </a:t>
            </a:r>
            <a:r>
              <a:rPr lang="en-IN" dirty="0" err="1" smtClean="0">
                <a:solidFill>
                  <a:schemeClr val="tx1"/>
                </a:solidFill>
                <a:latin typeface="Times New Roman" pitchFamily="18" charset="0"/>
                <a:cs typeface="Times New Roman" pitchFamily="18" charset="0"/>
              </a:rPr>
              <a:t>Sayali</a:t>
            </a:r>
            <a:r>
              <a:rPr lang="en-IN" smtClean="0">
                <a:solidFill>
                  <a:schemeClr val="tx1"/>
                </a:solidFill>
                <a:latin typeface="Times New Roman" pitchFamily="18" charset="0"/>
                <a:cs typeface="Times New Roman" pitchFamily="18" charset="0"/>
              </a:rPr>
              <a:t>  </a:t>
            </a:r>
            <a:r>
              <a:rPr lang="en-IN" dirty="0" smtClean="0">
                <a:solidFill>
                  <a:schemeClr val="tx1"/>
                </a:solidFill>
                <a:latin typeface="Times New Roman" pitchFamily="18" charset="0"/>
                <a:cs typeface="Times New Roman" pitchFamily="18" charset="0"/>
              </a:rPr>
              <a:t>B. </a:t>
            </a:r>
            <a:r>
              <a:rPr lang="en-IN" dirty="0" err="1" smtClean="0">
                <a:solidFill>
                  <a:schemeClr val="tx1"/>
                </a:solidFill>
                <a:latin typeface="Times New Roman" pitchFamily="18" charset="0"/>
                <a:cs typeface="Times New Roman" pitchFamily="18" charset="0"/>
              </a:rPr>
              <a:t>Goregaonkar</a:t>
            </a:r>
            <a:endParaRPr lang="en-IN" dirty="0">
              <a:solidFill>
                <a:schemeClr val="tx1"/>
              </a:solidFill>
              <a:latin typeface="Times New Roman" pitchFamily="18" charset="0"/>
              <a:cs typeface="Times New Roman" pitchFamily="18" charset="0"/>
            </a:endParaRPr>
          </a:p>
          <a:p>
            <a:pPr algn="r"/>
            <a:r>
              <a:rPr lang="en-IN" sz="1900" dirty="0">
                <a:solidFill>
                  <a:schemeClr val="tx1"/>
                </a:solidFill>
                <a:latin typeface="Times New Roman" pitchFamily="18" charset="0"/>
                <a:cs typeface="Times New Roman" pitchFamily="18" charset="0"/>
              </a:rPr>
              <a:t>Junior resident 3</a:t>
            </a:r>
          </a:p>
          <a:p>
            <a:pPr algn="r"/>
            <a:r>
              <a:rPr lang="en-IN" sz="1900" dirty="0">
                <a:solidFill>
                  <a:schemeClr val="tx1"/>
                </a:solidFill>
                <a:latin typeface="Times New Roman" pitchFamily="18" charset="0"/>
                <a:cs typeface="Times New Roman" pitchFamily="18" charset="0"/>
              </a:rPr>
              <a:t>Dept Of E.N.T and</a:t>
            </a:r>
          </a:p>
          <a:p>
            <a:pPr algn="r"/>
            <a:r>
              <a:rPr lang="en-IN" sz="1900" dirty="0">
                <a:solidFill>
                  <a:schemeClr val="tx1"/>
                </a:solidFill>
                <a:latin typeface="Times New Roman" pitchFamily="18" charset="0"/>
                <a:cs typeface="Times New Roman" pitchFamily="18" charset="0"/>
              </a:rPr>
              <a:t> Head and Neck Surgery</a:t>
            </a:r>
          </a:p>
        </p:txBody>
      </p:sp>
      <p:sp>
        <p:nvSpPr>
          <p:cNvPr id="2" name="Title 1"/>
          <p:cNvSpPr>
            <a:spLocks noGrp="1"/>
          </p:cNvSpPr>
          <p:nvPr>
            <p:ph type="ctrTitle"/>
          </p:nvPr>
        </p:nvSpPr>
        <p:spPr>
          <a:xfrm>
            <a:off x="533400" y="1295400"/>
            <a:ext cx="7924800" cy="2305051"/>
          </a:xfrm>
        </p:spPr>
        <p:txBody>
          <a:bodyPr>
            <a:normAutofit/>
          </a:bodyPr>
          <a:lstStyle/>
          <a:p>
            <a:r>
              <a:rPr lang="en-IN" b="1" dirty="0">
                <a:latin typeface="Times New Roman" pitchFamily="18" charset="0"/>
                <a:cs typeface="Times New Roman" pitchFamily="18" charset="0"/>
              </a:rPr>
              <a:t>A Case Report: Inverted Papilloma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latin typeface="Times New Roman" pitchFamily="18" charset="0"/>
                <a:cs typeface="Times New Roman" pitchFamily="18" charset="0"/>
              </a:rPr>
              <a:t>Investigations</a:t>
            </a:r>
            <a:br>
              <a:rPr lang="en-IN" b="1" dirty="0">
                <a:latin typeface="Times New Roman" pitchFamily="18" charset="0"/>
                <a:cs typeface="Times New Roman" pitchFamily="18" charset="0"/>
              </a:rPr>
            </a:br>
            <a:endParaRPr lang="en-IN"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990600"/>
            <a:ext cx="8915400" cy="5059363"/>
          </a:xfrm>
        </p:spPr>
        <p:txBody>
          <a:bodyPr>
            <a:noAutofit/>
          </a:bodyPr>
          <a:lstStyle/>
          <a:p>
            <a:r>
              <a:rPr lang="en-IN" sz="2400" b="1" dirty="0">
                <a:latin typeface="Times New Roman" pitchFamily="18" charset="0"/>
                <a:cs typeface="Times New Roman" pitchFamily="18" charset="0"/>
              </a:rPr>
              <a:t>Biopsy</a:t>
            </a:r>
            <a:br>
              <a:rPr lang="en-IN" sz="2400" b="1" dirty="0">
                <a:latin typeface="Times New Roman" pitchFamily="18" charset="0"/>
                <a:cs typeface="Times New Roman" pitchFamily="18" charset="0"/>
              </a:rPr>
            </a:br>
            <a:r>
              <a:rPr lang="en-IN" sz="2100" dirty="0">
                <a:latin typeface="Times New Roman" pitchFamily="18" charset="0"/>
                <a:cs typeface="Times New Roman" pitchFamily="18" charset="0"/>
              </a:rPr>
              <a:t>Biopsy from nasal mass was suggestive of Sinonasal papilloma</a:t>
            </a:r>
            <a:r>
              <a:rPr lang="en-IN" sz="2100" b="1" dirty="0">
                <a:latin typeface="Times New Roman" pitchFamily="18" charset="0"/>
                <a:cs typeface="Times New Roman" pitchFamily="18" charset="0"/>
              </a:rPr>
              <a:t>. </a:t>
            </a:r>
            <a:endParaRPr lang="en-IN" sz="21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itchFamily="18" charset="0"/>
                <a:cs typeface="Times New Roman" pitchFamily="18" charset="0"/>
              </a:rPr>
              <a:t>Intraoperative</a:t>
            </a:r>
          </a:p>
        </p:txBody>
      </p:sp>
      <p:pic>
        <p:nvPicPr>
          <p:cNvPr id="8" name="Content Placeholder 7" descr="udayendoscope.jpg"/>
          <p:cNvPicPr>
            <a:picLocks noGrp="1" noChangeAspect="1"/>
          </p:cNvPicPr>
          <p:nvPr>
            <p:ph sz="quarter" idx="1"/>
          </p:nvPr>
        </p:nvPicPr>
        <p:blipFill>
          <a:blip r:embed="rId2" cstate="print"/>
          <a:stretch>
            <a:fillRect/>
          </a:stretch>
        </p:blipFill>
        <p:spPr>
          <a:xfrm>
            <a:off x="457200" y="1828800"/>
            <a:ext cx="4267200" cy="3546088"/>
          </a:xfrm>
        </p:spPr>
      </p:pic>
      <p:pic>
        <p:nvPicPr>
          <p:cNvPr id="10" name="Content Placeholder 9" descr="IMG-20181217-WA0004.jpg"/>
          <p:cNvPicPr>
            <a:picLocks noGrp="1" noChangeAspect="1"/>
          </p:cNvPicPr>
          <p:nvPr>
            <p:ph sz="quarter" idx="2"/>
          </p:nvPr>
        </p:nvPicPr>
        <p:blipFill>
          <a:blip r:embed="rId3" cstate="print"/>
          <a:stretch>
            <a:fillRect/>
          </a:stretch>
        </p:blipFill>
        <p:spPr>
          <a:xfrm>
            <a:off x="5257800" y="1423421"/>
            <a:ext cx="3048000" cy="4441405"/>
          </a:xfrm>
        </p:spPr>
      </p:pic>
      <p:sp>
        <p:nvSpPr>
          <p:cNvPr id="11" name="TextBox 10"/>
          <p:cNvSpPr txBox="1"/>
          <p:nvPr/>
        </p:nvSpPr>
        <p:spPr>
          <a:xfrm>
            <a:off x="304800" y="5562600"/>
            <a:ext cx="4191000" cy="369332"/>
          </a:xfrm>
          <a:prstGeom prst="rect">
            <a:avLst/>
          </a:prstGeom>
          <a:noFill/>
        </p:spPr>
        <p:txBody>
          <a:bodyPr wrap="square" rtlCol="0">
            <a:spAutoFit/>
          </a:bodyPr>
          <a:lstStyle/>
          <a:p>
            <a:r>
              <a:rPr lang="en-US" dirty="0"/>
              <a:t>Endoscopic view of Nasal Mass </a:t>
            </a:r>
            <a:r>
              <a:rPr lang="en-US" dirty="0" err="1"/>
              <a:t>visualised</a:t>
            </a:r>
            <a:endParaRPr lang="en-US" dirty="0"/>
          </a:p>
        </p:txBody>
      </p:sp>
      <p:sp>
        <p:nvSpPr>
          <p:cNvPr id="12" name="TextBox 11"/>
          <p:cNvSpPr txBox="1"/>
          <p:nvPr/>
        </p:nvSpPr>
        <p:spPr>
          <a:xfrm>
            <a:off x="6172200" y="6096000"/>
            <a:ext cx="1600200" cy="369332"/>
          </a:xfrm>
          <a:prstGeom prst="rect">
            <a:avLst/>
          </a:prstGeom>
          <a:noFill/>
        </p:spPr>
        <p:txBody>
          <a:bodyPr wrap="square" rtlCol="0">
            <a:spAutoFit/>
          </a:bodyPr>
          <a:lstStyle/>
          <a:p>
            <a:r>
              <a:rPr lang="en-US" dirty="0"/>
              <a:t>Excised mass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itchFamily="18" charset="0"/>
                <a:cs typeface="Times New Roman" pitchFamily="18" charset="0"/>
              </a:rPr>
              <a:t>Histopathology </a:t>
            </a:r>
          </a:p>
        </p:txBody>
      </p:sp>
      <p:sp>
        <p:nvSpPr>
          <p:cNvPr id="3" name="Content Placeholder 2"/>
          <p:cNvSpPr>
            <a:spLocks noGrp="1"/>
          </p:cNvSpPr>
          <p:nvPr>
            <p:ph sz="quarter" idx="1"/>
          </p:nvPr>
        </p:nvSpPr>
        <p:spPr>
          <a:xfrm>
            <a:off x="457200" y="1371600"/>
            <a:ext cx="8229600" cy="4525963"/>
          </a:xfrm>
        </p:spPr>
        <p:txBody>
          <a:bodyPr>
            <a:normAutofit/>
          </a:bodyPr>
          <a:lstStyle/>
          <a:p>
            <a:r>
              <a:rPr lang="en-IN" sz="2200" dirty="0">
                <a:latin typeface="Times New Roman" pitchFamily="18" charset="0"/>
                <a:cs typeface="Times New Roman" pitchFamily="18" charset="0"/>
              </a:rPr>
              <a:t>Histopathological report of nasal mass was suggestive of Inverted Papilloma.</a:t>
            </a:r>
          </a:p>
        </p:txBody>
      </p:sp>
      <p:pic>
        <p:nvPicPr>
          <p:cNvPr id="4" name="Picture 2"/>
          <p:cNvPicPr>
            <a:picLocks noChangeAspect="1" noChangeArrowheads="1"/>
          </p:cNvPicPr>
          <p:nvPr/>
        </p:nvPicPr>
        <p:blipFill>
          <a:blip r:embed="rId2" cstate="print"/>
          <a:srcRect/>
          <a:stretch>
            <a:fillRect/>
          </a:stretch>
        </p:blipFill>
        <p:spPr bwMode="auto">
          <a:xfrm>
            <a:off x="1828800" y="2819400"/>
            <a:ext cx="4800600" cy="3429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p:txBody>
          <a:bodyPr>
            <a:normAutofit/>
          </a:bodyPr>
          <a:lstStyle/>
          <a:p>
            <a:r>
              <a:rPr lang="en-US" sz="2800" dirty="0" smtClean="0">
                <a:latin typeface="Times New Roman" pitchFamily="18" charset="0"/>
                <a:cs typeface="Times New Roman" pitchFamily="18" charset="0"/>
              </a:rPr>
              <a:t>Low power view: This section shows nests of squamous epithelium, arranged in papillary pattern.</a:t>
            </a:r>
          </a:p>
          <a:p>
            <a:r>
              <a:rPr lang="en-US" sz="2800" dirty="0" smtClean="0">
                <a:latin typeface="Times New Roman" pitchFamily="18" charset="0"/>
                <a:cs typeface="Times New Roman" pitchFamily="18" charset="0"/>
              </a:rPr>
              <a:t>Enclosing </a:t>
            </a:r>
            <a:r>
              <a:rPr lang="en-US" sz="2800" dirty="0" err="1" smtClean="0">
                <a:latin typeface="Times New Roman" pitchFamily="18" charset="0"/>
                <a:cs typeface="Times New Roman" pitchFamily="18" charset="0"/>
              </a:rPr>
              <a:t>fibrovascular</a:t>
            </a:r>
            <a:r>
              <a:rPr lang="en-US" sz="2800" dirty="0" smtClean="0">
                <a:latin typeface="Times New Roman" pitchFamily="18" charset="0"/>
                <a:cs typeface="Times New Roman" pitchFamily="18" charset="0"/>
              </a:rPr>
              <a:t> stroma.</a:t>
            </a:r>
          </a:p>
          <a:p>
            <a:endParaRPr lang="en-US" sz="2800" dirty="0">
              <a:latin typeface="Times New Roman" pitchFamily="18" charset="0"/>
              <a:cs typeface="Times New Roman" pitchFamily="18" charset="0"/>
            </a:endParaRPr>
          </a:p>
        </p:txBody>
      </p:sp>
      <p:pic>
        <p:nvPicPr>
          <p:cNvPr id="7" name="Picture 2"/>
          <p:cNvPicPr>
            <a:picLocks noGrp="1" noChangeAspect="1" noChangeArrowheads="1"/>
          </p:cNvPicPr>
          <p:nvPr>
            <p:ph sz="quarter" idx="2"/>
          </p:nvPr>
        </p:nvPicPr>
        <p:blipFill>
          <a:blip r:embed="rId2" cstate="print"/>
          <a:srcRect/>
          <a:stretch>
            <a:fillRect/>
          </a:stretch>
        </p:blipFill>
        <p:spPr bwMode="auto">
          <a:xfrm>
            <a:off x="5029200" y="1295400"/>
            <a:ext cx="3581400" cy="4191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p:txBody>
          <a:bodyPr>
            <a:normAutofit/>
          </a:bodyPr>
          <a:lstStyle/>
          <a:p>
            <a:r>
              <a:rPr lang="en-US" dirty="0" smtClean="0">
                <a:latin typeface="Times New Roman" pitchFamily="18" charset="0"/>
                <a:cs typeface="Times New Roman" pitchFamily="18" charset="0"/>
              </a:rPr>
              <a:t>High power view: This section shows psuedostratified ciliated columnar epithelium of nose.</a:t>
            </a:r>
          </a:p>
          <a:p>
            <a:r>
              <a:rPr lang="en-US" dirty="0" smtClean="0">
                <a:latin typeface="Times New Roman" pitchFamily="18" charset="0"/>
                <a:cs typeface="Times New Roman" pitchFamily="18" charset="0"/>
              </a:rPr>
              <a:t>The mass was situated below the nasal mucosa.</a:t>
            </a:r>
          </a:p>
          <a:p>
            <a:r>
              <a:rPr lang="en-US" dirty="0" smtClean="0">
                <a:latin typeface="Times New Roman" pitchFamily="18" charset="0"/>
                <a:cs typeface="Times New Roman" pitchFamily="18" charset="0"/>
              </a:rPr>
              <a:t>Fibrovascular tissue shows scattered inflammatory cells</a:t>
            </a:r>
          </a:p>
          <a:p>
            <a:endParaRPr lang="en-US" dirty="0">
              <a:latin typeface="Times New Roman" pitchFamily="18" charset="0"/>
              <a:cs typeface="Times New Roman" pitchFamily="18" charset="0"/>
            </a:endParaRPr>
          </a:p>
        </p:txBody>
      </p:sp>
      <p:pic>
        <p:nvPicPr>
          <p:cNvPr id="7" name="Picture 2"/>
          <p:cNvPicPr>
            <a:picLocks noGrp="1" noChangeAspect="1" noChangeArrowheads="1"/>
          </p:cNvPicPr>
          <p:nvPr>
            <p:ph sz="quarter" idx="2"/>
          </p:nvPr>
        </p:nvPicPr>
        <p:blipFill>
          <a:blip r:embed="rId2" cstate="print"/>
          <a:srcRect/>
          <a:stretch>
            <a:fillRect/>
          </a:stretch>
        </p:blipFill>
        <p:spPr bwMode="auto">
          <a:xfrm>
            <a:off x="4648200" y="1524000"/>
            <a:ext cx="3962400" cy="4191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762000"/>
            <a:ext cx="7772400" cy="5257800"/>
          </a:xfrm>
        </p:spPr>
        <p:txBody>
          <a:bodyPr/>
          <a:lstStyle/>
          <a:p>
            <a:r>
              <a:rPr lang="en-US" dirty="0" smtClean="0">
                <a:latin typeface="Times New Roman" pitchFamily="18" charset="0"/>
                <a:cs typeface="Times New Roman" pitchFamily="18" charset="0"/>
              </a:rPr>
              <a:t>No atypia, no features of  malignancy seen in the sections examined.</a:t>
            </a:r>
          </a:p>
          <a:p>
            <a:r>
              <a:rPr lang="en-US" dirty="0" smtClean="0">
                <a:latin typeface="Times New Roman" pitchFamily="18" charset="0"/>
                <a:cs typeface="Times New Roman" pitchFamily="18" charset="0"/>
              </a:rPr>
              <a:t>Histopathological findings are suggestive of  </a:t>
            </a:r>
            <a:r>
              <a:rPr lang="en-US" b="1" u="sng" dirty="0" smtClean="0">
                <a:latin typeface="Times New Roman" pitchFamily="18" charset="0"/>
                <a:cs typeface="Times New Roman" pitchFamily="18" charset="0"/>
              </a:rPr>
              <a:t>Inverted </a:t>
            </a:r>
            <a:r>
              <a:rPr lang="en-US" b="1" u="sng" dirty="0" err="1" smtClean="0">
                <a:latin typeface="Times New Roman" pitchFamily="18" charset="0"/>
                <a:cs typeface="Times New Roman" pitchFamily="18" charset="0"/>
              </a:rPr>
              <a:t>papilloma</a:t>
            </a:r>
            <a:r>
              <a:rPr lang="en-US" b="1" u="sng" dirty="0" smtClean="0">
                <a:latin typeface="Times New Roman" pitchFamily="18" charset="0"/>
                <a:cs typeface="Times New Roman" pitchFamily="18" charset="0"/>
              </a:rPr>
              <a:t> of nose.</a:t>
            </a:r>
          </a:p>
          <a:p>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IN" b="1" dirty="0">
                <a:latin typeface="Times New Roman" pitchFamily="18" charset="0"/>
                <a:cs typeface="Times New Roman" pitchFamily="18" charset="0"/>
              </a:rPr>
              <a:t>Discussion</a:t>
            </a:r>
          </a:p>
        </p:txBody>
      </p:sp>
      <p:sp>
        <p:nvSpPr>
          <p:cNvPr id="3" name="Content Placeholder 2"/>
          <p:cNvSpPr>
            <a:spLocks noGrp="1"/>
          </p:cNvSpPr>
          <p:nvPr>
            <p:ph sz="quarter" idx="1"/>
          </p:nvPr>
        </p:nvSpPr>
        <p:spPr>
          <a:xfrm>
            <a:off x="0" y="1447800"/>
            <a:ext cx="9144000" cy="5638800"/>
          </a:xfrm>
        </p:spPr>
        <p:txBody>
          <a:bodyPr>
            <a:noAutofit/>
          </a:bodyPr>
          <a:lstStyle/>
          <a:p>
            <a:r>
              <a:rPr lang="en-US" sz="2200" b="1" dirty="0">
                <a:latin typeface="Times New Roman" pitchFamily="18" charset="0"/>
                <a:cs typeface="Times New Roman" pitchFamily="18" charset="0"/>
              </a:rPr>
              <a:t>Inverted papilloma </a:t>
            </a:r>
            <a:r>
              <a:rPr lang="en-US" sz="2200" dirty="0">
                <a:latin typeface="Times New Roman" pitchFamily="18" charset="0"/>
                <a:cs typeface="Times New Roman" pitchFamily="18" charset="0"/>
              </a:rPr>
              <a:t>also called Schneiderian papilloma or Ringertz tumor .</a:t>
            </a:r>
            <a:br>
              <a:rPr lang="en-US" sz="2200" dirty="0">
                <a:latin typeface="Times New Roman" pitchFamily="18" charset="0"/>
                <a:cs typeface="Times New Roman" pitchFamily="18" charset="0"/>
              </a:rPr>
            </a:br>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It is a benign neoplastic growth of superficial epithelium of nasal mucosa. </a:t>
            </a:r>
            <a:br>
              <a:rPr lang="en-US" sz="2200" dirty="0">
                <a:latin typeface="Times New Roman" pitchFamily="18" charset="0"/>
                <a:cs typeface="Times New Roman" pitchFamily="18" charset="0"/>
              </a:rPr>
            </a:br>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It is more common in </a:t>
            </a:r>
            <a:r>
              <a:rPr lang="en-US" sz="2200" b="1" dirty="0">
                <a:latin typeface="Times New Roman" pitchFamily="18" charset="0"/>
                <a:cs typeface="Times New Roman" pitchFamily="18" charset="0"/>
              </a:rPr>
              <a:t>2nd to 6th decade of life. </a:t>
            </a:r>
            <a:r>
              <a:rPr lang="en-US" sz="2200" dirty="0">
                <a:latin typeface="Times New Roman" pitchFamily="18" charset="0"/>
                <a:cs typeface="Times New Roman" pitchFamily="18" charset="0"/>
              </a:rPr>
              <a:t/>
            </a:r>
            <a:br>
              <a:rPr lang="en-US" sz="2200" dirty="0">
                <a:latin typeface="Times New Roman" pitchFamily="18" charset="0"/>
                <a:cs typeface="Times New Roman" pitchFamily="18" charset="0"/>
              </a:rPr>
            </a:br>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Male to female ratio is 3:1.</a:t>
            </a:r>
            <a:br>
              <a:rPr lang="en-US" sz="2200" dirty="0">
                <a:latin typeface="Times New Roman" pitchFamily="18" charset="0"/>
                <a:cs typeface="Times New Roman" pitchFamily="18" charset="0"/>
              </a:rPr>
            </a:br>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 Incidence of inverted papilloma is 0.6 cases per 100000 people per year and comprises 0.5–4% of all primary nasal tumors.</a:t>
            </a:r>
            <a:br>
              <a:rPr lang="en-US" sz="2200" dirty="0">
                <a:latin typeface="Times New Roman" pitchFamily="18" charset="0"/>
                <a:cs typeface="Times New Roman" pitchFamily="18" charset="0"/>
              </a:rPr>
            </a:br>
            <a:endParaRPr lang="en-US" sz="22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IN" b="1" dirty="0">
                <a:latin typeface="Times New Roman" pitchFamily="18" charset="0"/>
                <a:cs typeface="Times New Roman" pitchFamily="18" charset="0"/>
              </a:rPr>
              <a:t>Discussion</a:t>
            </a:r>
          </a:p>
        </p:txBody>
      </p:sp>
      <p:sp>
        <p:nvSpPr>
          <p:cNvPr id="3" name="Content Placeholder 2"/>
          <p:cNvSpPr>
            <a:spLocks noGrp="1"/>
          </p:cNvSpPr>
          <p:nvPr>
            <p:ph sz="quarter" idx="1"/>
          </p:nvPr>
        </p:nvSpPr>
        <p:spPr>
          <a:xfrm>
            <a:off x="0" y="1143000"/>
            <a:ext cx="9144000" cy="5638800"/>
          </a:xfrm>
        </p:spPr>
        <p:txBody>
          <a:bodyPr>
            <a:noAutofit/>
          </a:bodyPr>
          <a:lstStyle/>
          <a:p>
            <a:pPr>
              <a:buNone/>
            </a:pPr>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Arises from the </a:t>
            </a:r>
            <a:r>
              <a:rPr lang="en-US" sz="2200" b="1" dirty="0">
                <a:latin typeface="Times New Roman" pitchFamily="18" charset="0"/>
                <a:cs typeface="Times New Roman" pitchFamily="18" charset="0"/>
              </a:rPr>
              <a:t>lateral nasal wall </a:t>
            </a:r>
            <a:r>
              <a:rPr lang="en-US" sz="2200" dirty="0">
                <a:latin typeface="Times New Roman" pitchFamily="18" charset="0"/>
                <a:cs typeface="Times New Roman" pitchFamily="18" charset="0"/>
              </a:rPr>
              <a:t>(middle turbinate or ethmoid recesses), middle meatus, extending into ethmoid and maxillary sinuses. </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a:r>
            <a:br>
              <a:rPr lang="en-US" sz="2200" dirty="0">
                <a:latin typeface="Times New Roman" pitchFamily="18" charset="0"/>
                <a:cs typeface="Times New Roman" pitchFamily="18" charset="0"/>
              </a:rPr>
            </a:br>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In advanced cases, extension into all ipsilateral paranasal sinuses may occur. </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a:r>
            <a:br>
              <a:rPr lang="en-US" sz="2200" dirty="0">
                <a:latin typeface="Times New Roman" pitchFamily="18" charset="0"/>
                <a:cs typeface="Times New Roman" pitchFamily="18" charset="0"/>
              </a:rPr>
            </a:br>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Intracranial extension or dural penetration is rare. </a:t>
            </a:r>
            <a:br>
              <a:rPr lang="en-US" sz="2200" dirty="0">
                <a:latin typeface="Times New Roman" pitchFamily="18" charset="0"/>
                <a:cs typeface="Times New Roman" pitchFamily="18" charset="0"/>
              </a:rPr>
            </a:b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IN" b="1" dirty="0">
                <a:latin typeface="Times New Roman" pitchFamily="18" charset="0"/>
                <a:cs typeface="Times New Roman" pitchFamily="18" charset="0"/>
              </a:rPr>
              <a:t>Discussion</a:t>
            </a:r>
          </a:p>
        </p:txBody>
      </p:sp>
      <p:sp>
        <p:nvSpPr>
          <p:cNvPr id="3" name="Content Placeholder 2"/>
          <p:cNvSpPr>
            <a:spLocks noGrp="1"/>
          </p:cNvSpPr>
          <p:nvPr>
            <p:ph sz="quarter" idx="1"/>
          </p:nvPr>
        </p:nvSpPr>
        <p:spPr>
          <a:xfrm>
            <a:off x="381000" y="1066800"/>
            <a:ext cx="9144000" cy="5638800"/>
          </a:xfrm>
        </p:spPr>
        <p:txBody>
          <a:bodyPr>
            <a:noAutofit/>
          </a:bodyPr>
          <a:lstStyle/>
          <a:p>
            <a:pPr>
              <a:buNone/>
            </a:pPr>
            <a:endParaRPr lang="en-US" sz="2100" dirty="0">
              <a:latin typeface="Times New Roman" pitchFamily="18" charset="0"/>
              <a:cs typeface="Times New Roman" pitchFamily="18" charset="0"/>
            </a:endParaRPr>
          </a:p>
          <a:p>
            <a:r>
              <a:rPr lang="en-US" sz="2100" dirty="0">
                <a:latin typeface="Times New Roman" pitchFamily="18" charset="0"/>
                <a:cs typeface="Times New Roman" pitchFamily="18" charset="0"/>
              </a:rPr>
              <a:t>Squamous cell carcinoma is the most common malignant </a:t>
            </a:r>
            <a:r>
              <a:rPr lang="en-US" sz="2100" dirty="0" smtClean="0">
                <a:latin typeface="Times New Roman" pitchFamily="18" charset="0"/>
                <a:cs typeface="Times New Roman" pitchFamily="18" charset="0"/>
              </a:rPr>
              <a:t>neoplasm </a:t>
            </a:r>
            <a:r>
              <a:rPr lang="en-US" sz="2100" dirty="0">
                <a:latin typeface="Times New Roman" pitchFamily="18" charset="0"/>
                <a:cs typeface="Times New Roman" pitchFamily="18" charset="0"/>
              </a:rPr>
              <a:t/>
            </a:r>
            <a:br>
              <a:rPr lang="en-US" sz="2100" dirty="0">
                <a:latin typeface="Times New Roman" pitchFamily="18" charset="0"/>
                <a:cs typeface="Times New Roman" pitchFamily="18" charset="0"/>
              </a:rPr>
            </a:br>
            <a:r>
              <a:rPr lang="en-US" sz="2100" dirty="0">
                <a:latin typeface="Times New Roman" pitchFamily="18" charset="0"/>
                <a:cs typeface="Times New Roman" pitchFamily="18" charset="0"/>
              </a:rPr>
              <a:t>associated with inverted papilloma. </a:t>
            </a:r>
            <a:br>
              <a:rPr lang="en-US" sz="2100" dirty="0">
                <a:latin typeface="Times New Roman" pitchFamily="18" charset="0"/>
                <a:cs typeface="Times New Roman" pitchFamily="18" charset="0"/>
              </a:rPr>
            </a:br>
            <a:endParaRPr lang="en-US" sz="2100" dirty="0">
              <a:latin typeface="Times New Roman" pitchFamily="18" charset="0"/>
              <a:cs typeface="Times New Roman" pitchFamily="18" charset="0"/>
            </a:endParaRPr>
          </a:p>
          <a:p>
            <a:r>
              <a:rPr lang="en-US" sz="2100" dirty="0">
                <a:latin typeface="Times New Roman" pitchFamily="18" charset="0"/>
                <a:cs typeface="Times New Roman" pitchFamily="18" charset="0"/>
              </a:rPr>
              <a:t>Other malignant neoplasm are adenocarcinoma and small cell carcinoma. </a:t>
            </a:r>
            <a:br>
              <a:rPr lang="en-US" sz="2100" dirty="0">
                <a:latin typeface="Times New Roman" pitchFamily="18" charset="0"/>
                <a:cs typeface="Times New Roman" pitchFamily="18" charset="0"/>
              </a:rPr>
            </a:br>
            <a:endParaRPr lang="en-US" sz="2100" dirty="0">
              <a:latin typeface="Times New Roman" pitchFamily="18" charset="0"/>
              <a:cs typeface="Times New Roman" pitchFamily="18" charset="0"/>
            </a:endParaRPr>
          </a:p>
          <a:p>
            <a:r>
              <a:rPr lang="en-US" sz="2100" dirty="0">
                <a:latin typeface="Times New Roman" pitchFamily="18" charset="0"/>
                <a:cs typeface="Times New Roman" pitchFamily="18" charset="0"/>
              </a:rPr>
              <a:t>Inverted papilloma is caused by HPV 6, 11, 16, 18 and Epstein Barr viruses.</a:t>
            </a:r>
            <a:br>
              <a:rPr lang="en-US" sz="2100" dirty="0">
                <a:latin typeface="Times New Roman" pitchFamily="18" charset="0"/>
                <a:cs typeface="Times New Roman" pitchFamily="18" charset="0"/>
              </a:rPr>
            </a:br>
            <a:endParaRPr lang="en-US" sz="2100" dirty="0">
              <a:latin typeface="Times New Roman" pitchFamily="18" charset="0"/>
              <a:cs typeface="Times New Roman" pitchFamily="18" charset="0"/>
            </a:endParaRPr>
          </a:p>
          <a:p>
            <a:r>
              <a:rPr lang="en-US" sz="2100" dirty="0">
                <a:latin typeface="Times New Roman" pitchFamily="18" charset="0"/>
                <a:cs typeface="Times New Roman" pitchFamily="18" charset="0"/>
              </a:rPr>
              <a:t>Inverted papilloma has a high rate of recurrence between 0 and 78 percent </a:t>
            </a:r>
            <a:br>
              <a:rPr lang="en-US" sz="2100" dirty="0">
                <a:latin typeface="Times New Roman" pitchFamily="18" charset="0"/>
                <a:cs typeface="Times New Roman" pitchFamily="18" charset="0"/>
              </a:rPr>
            </a:br>
            <a:endParaRPr lang="en-US" sz="2100" dirty="0">
              <a:latin typeface="Times New Roman" pitchFamily="18" charset="0"/>
              <a:cs typeface="Times New Roman" pitchFamily="18" charset="0"/>
            </a:endParaRPr>
          </a:p>
          <a:p>
            <a:r>
              <a:rPr lang="en-US" sz="2100" dirty="0">
                <a:latin typeface="Times New Roman" pitchFamily="18" charset="0"/>
                <a:cs typeface="Times New Roman" pitchFamily="18" charset="0"/>
              </a:rPr>
              <a:t>Patients with inverted papilloma usually present with nasal obstruction, rhinorrhea, epistaxis, anosmia</a:t>
            </a:r>
            <a:r>
              <a:rPr lang="en-US" sz="2100" dirty="0" smtClean="0">
                <a:latin typeface="Times New Roman" pitchFamily="18" charset="0"/>
                <a:cs typeface="Times New Roman" pitchFamily="18" charset="0"/>
              </a:rPr>
              <a:t>, </a:t>
            </a:r>
            <a:r>
              <a:rPr lang="en-US" sz="2100" dirty="0">
                <a:latin typeface="Times New Roman" pitchFamily="18" charset="0"/>
                <a:cs typeface="Times New Roman" pitchFamily="18" charset="0"/>
              </a:rPr>
              <a:t>nasal mass and headache. </a:t>
            </a:r>
            <a:br>
              <a:rPr lang="en-US" sz="2100" dirty="0">
                <a:latin typeface="Times New Roman" pitchFamily="18" charset="0"/>
                <a:cs typeface="Times New Roman" pitchFamily="18" charset="0"/>
              </a:rPr>
            </a:br>
            <a:r>
              <a:rPr lang="en-US" sz="2100" dirty="0">
                <a:latin typeface="Times New Roman" pitchFamily="18" charset="0"/>
                <a:cs typeface="Times New Roman" pitchFamily="18" charset="0"/>
              </a:rPr>
              <a:t>Proptosis and facial swelling sometimes develop secondary to expansion of lesion. </a:t>
            </a:r>
            <a:br>
              <a:rPr lang="en-US" sz="2100" dirty="0">
                <a:latin typeface="Times New Roman" pitchFamily="18" charset="0"/>
                <a:cs typeface="Times New Roman" pitchFamily="18" charset="0"/>
              </a:rPr>
            </a:br>
            <a:endParaRPr lang="en-US" sz="21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IN" b="1" dirty="0">
                <a:latin typeface="Times New Roman" pitchFamily="18" charset="0"/>
                <a:cs typeface="Times New Roman" pitchFamily="18" charset="0"/>
              </a:rPr>
              <a:t>Discussion</a:t>
            </a:r>
          </a:p>
        </p:txBody>
      </p:sp>
      <p:graphicFrame>
        <p:nvGraphicFramePr>
          <p:cNvPr id="4" name="Table 3"/>
          <p:cNvGraphicFramePr>
            <a:graphicFrameLocks noGrp="1"/>
          </p:cNvGraphicFramePr>
          <p:nvPr/>
        </p:nvGraphicFramePr>
        <p:xfrm>
          <a:off x="381000" y="1219200"/>
          <a:ext cx="8534400" cy="5299532"/>
        </p:xfrm>
        <a:graphic>
          <a:graphicData uri="http://schemas.openxmlformats.org/drawingml/2006/table">
            <a:tbl>
              <a:tblPr firstRow="1" bandRow="1">
                <a:tableStyleId>{5C22544A-7EE6-4342-B048-85BDC9FD1C3A}</a:tableStyleId>
              </a:tblPr>
              <a:tblGrid>
                <a:gridCol w="4267200">
                  <a:extLst>
                    <a:ext uri="{9D8B030D-6E8A-4147-A177-3AD203B41FA5}">
                      <a16:colId xmlns="" xmlns:a16="http://schemas.microsoft.com/office/drawing/2014/main" val="20000"/>
                    </a:ext>
                  </a:extLst>
                </a:gridCol>
                <a:gridCol w="4267200">
                  <a:extLst>
                    <a:ext uri="{9D8B030D-6E8A-4147-A177-3AD203B41FA5}">
                      <a16:colId xmlns="" xmlns:a16="http://schemas.microsoft.com/office/drawing/2014/main" val="20001"/>
                    </a:ext>
                  </a:extLst>
                </a:gridCol>
              </a:tblGrid>
              <a:tr h="509400">
                <a:tc gridSpan="2">
                  <a:txBody>
                    <a:bodyPr/>
                    <a:lstStyle/>
                    <a:p>
                      <a:pPr algn="ctr"/>
                      <a:r>
                        <a:rPr lang="en-US" sz="2100" b="1" dirty="0">
                          <a:latin typeface="Times New Roman" pitchFamily="18" charset="0"/>
                          <a:cs typeface="Times New Roman" pitchFamily="18" charset="0"/>
                        </a:rPr>
                        <a:t>Krouse staging system</a:t>
                      </a:r>
                      <a:endParaRPr lang="en-US" sz="2100" dirty="0">
                        <a:latin typeface="Times New Roman" pitchFamily="18" charset="0"/>
                        <a:cs typeface="Times New Roman" pitchFamily="18" charset="0"/>
                      </a:endParaRPr>
                    </a:p>
                  </a:txBody>
                  <a:tcPr/>
                </a:tc>
                <a:tc hMerge="1">
                  <a:txBody>
                    <a:bodyPr/>
                    <a:lstStyle/>
                    <a:p>
                      <a:endParaRPr lang="en-US" dirty="0"/>
                    </a:p>
                  </a:txBody>
                  <a:tcPr/>
                </a:tc>
                <a:extLst>
                  <a:ext uri="{0D108BD9-81ED-4DB2-BD59-A6C34878D82A}">
                    <a16:rowId xmlns="" xmlns:a16="http://schemas.microsoft.com/office/drawing/2014/main" val="10000"/>
                  </a:ext>
                </a:extLst>
              </a:tr>
              <a:tr h="879238">
                <a:tc>
                  <a:txBody>
                    <a:bodyPr/>
                    <a:lstStyle/>
                    <a:p>
                      <a:r>
                        <a:rPr lang="en-US" sz="2100" b="1" dirty="0">
                          <a:latin typeface="Times New Roman" pitchFamily="18" charset="0"/>
                          <a:cs typeface="Times New Roman" pitchFamily="18" charset="0"/>
                        </a:rPr>
                        <a:t>Stage - 1 </a:t>
                      </a:r>
                      <a:endParaRPr lang="en-US" sz="2100" dirty="0">
                        <a:latin typeface="Times New Roman" pitchFamily="18" charset="0"/>
                        <a:cs typeface="Times New Roman" pitchFamily="18" charset="0"/>
                      </a:endParaRPr>
                    </a:p>
                  </a:txBody>
                  <a:tcPr/>
                </a:tc>
                <a:tc>
                  <a:txBody>
                    <a:bodyPr/>
                    <a:lstStyle/>
                    <a:p>
                      <a:pPr algn="l"/>
                      <a:r>
                        <a:rPr lang="en-US" sz="2100" b="1" dirty="0">
                          <a:latin typeface="Times New Roman" pitchFamily="18" charset="0"/>
                          <a:cs typeface="Times New Roman" pitchFamily="18" charset="0"/>
                        </a:rPr>
                        <a:t>Tumor restricted to nasal cavity </a:t>
                      </a:r>
                      <a:endParaRPr lang="en-US" sz="2100" dirty="0">
                        <a:latin typeface="Times New Roman" pitchFamily="18" charset="0"/>
                        <a:cs typeface="Times New Roman" pitchFamily="18" charset="0"/>
                      </a:endParaRPr>
                    </a:p>
                  </a:txBody>
                  <a:tcPr/>
                </a:tc>
                <a:extLst>
                  <a:ext uri="{0D108BD9-81ED-4DB2-BD59-A6C34878D82A}">
                    <a16:rowId xmlns="" xmlns:a16="http://schemas.microsoft.com/office/drawing/2014/main" val="10001"/>
                  </a:ext>
                </a:extLst>
              </a:tr>
              <a:tr h="1080242">
                <a:tc>
                  <a:txBody>
                    <a:bodyPr/>
                    <a:lstStyle/>
                    <a:p>
                      <a:r>
                        <a:rPr lang="en-US" sz="2100" b="1" dirty="0">
                          <a:latin typeface="Times New Roman" pitchFamily="18" charset="0"/>
                          <a:cs typeface="Times New Roman" pitchFamily="18" charset="0"/>
                        </a:rPr>
                        <a:t>Stage - 2 </a:t>
                      </a:r>
                      <a:endParaRPr lang="en-US" sz="2100" dirty="0">
                        <a:latin typeface="Times New Roman" pitchFamily="18" charset="0"/>
                        <a:cs typeface="Times New Roman" pitchFamily="18" charset="0"/>
                      </a:endParaRPr>
                    </a:p>
                  </a:txBody>
                  <a:tcPr/>
                </a:tc>
                <a:tc>
                  <a:txBody>
                    <a:bodyPr/>
                    <a:lstStyle/>
                    <a:p>
                      <a:pPr algn="l"/>
                      <a:r>
                        <a:rPr lang="en-US" sz="2100" b="1" dirty="0">
                          <a:latin typeface="Times New Roman" pitchFamily="18" charset="0"/>
                          <a:cs typeface="Times New Roman" pitchFamily="18" charset="0"/>
                        </a:rPr>
                        <a:t>Tumor restricted to ethmoid sinus and medial portion of the maxillary sinus </a:t>
                      </a:r>
                      <a:endParaRPr lang="en-US" sz="2100" dirty="0">
                        <a:latin typeface="Times New Roman" pitchFamily="18" charset="0"/>
                        <a:cs typeface="Times New Roman" pitchFamily="18" charset="0"/>
                      </a:endParaRPr>
                    </a:p>
                  </a:txBody>
                  <a:tcPr/>
                </a:tc>
                <a:extLst>
                  <a:ext uri="{0D108BD9-81ED-4DB2-BD59-A6C34878D82A}">
                    <a16:rowId xmlns="" xmlns:a16="http://schemas.microsoft.com/office/drawing/2014/main" val="10002"/>
                  </a:ext>
                </a:extLst>
              </a:tr>
              <a:tr h="1459052">
                <a:tc>
                  <a:txBody>
                    <a:bodyPr/>
                    <a:lstStyle/>
                    <a:p>
                      <a:r>
                        <a:rPr lang="en-US" sz="2100" b="1" dirty="0">
                          <a:latin typeface="Times New Roman" pitchFamily="18" charset="0"/>
                          <a:cs typeface="Times New Roman" pitchFamily="18" charset="0"/>
                        </a:rPr>
                        <a:t>Stage - 3 </a:t>
                      </a:r>
                      <a:endParaRPr lang="en-US" sz="2100" dirty="0">
                        <a:latin typeface="Times New Roman" pitchFamily="18" charset="0"/>
                        <a:cs typeface="Times New Roman" pitchFamily="18" charset="0"/>
                      </a:endParaRPr>
                    </a:p>
                  </a:txBody>
                  <a:tcPr/>
                </a:tc>
                <a:tc>
                  <a:txBody>
                    <a:bodyPr/>
                    <a:lstStyle/>
                    <a:p>
                      <a:pPr algn="l"/>
                      <a:r>
                        <a:rPr lang="en-US" sz="2100" b="1" dirty="0">
                          <a:latin typeface="Times New Roman" pitchFamily="18" charset="0"/>
                          <a:cs typeface="Times New Roman" pitchFamily="18" charset="0"/>
                        </a:rPr>
                        <a:t>Tumor involving the lateral or inferior or superior portion of the maxillary sinus or frontal or sphenoid sinuses </a:t>
                      </a:r>
                      <a:endParaRPr lang="en-US" sz="2100" dirty="0">
                        <a:latin typeface="Times New Roman" pitchFamily="18" charset="0"/>
                        <a:cs typeface="Times New Roman" pitchFamily="18" charset="0"/>
                      </a:endParaRPr>
                    </a:p>
                  </a:txBody>
                  <a:tcPr/>
                </a:tc>
                <a:extLst>
                  <a:ext uri="{0D108BD9-81ED-4DB2-BD59-A6C34878D82A}">
                    <a16:rowId xmlns="" xmlns:a16="http://schemas.microsoft.com/office/drawing/2014/main" val="10003"/>
                  </a:ext>
                </a:extLst>
              </a:tr>
              <a:tr h="1101268">
                <a:tc>
                  <a:txBody>
                    <a:bodyPr/>
                    <a:lstStyle/>
                    <a:p>
                      <a:r>
                        <a:rPr lang="en-US" sz="2100" b="1" dirty="0">
                          <a:latin typeface="Times New Roman" pitchFamily="18" charset="0"/>
                          <a:cs typeface="Times New Roman" pitchFamily="18" charset="0"/>
                        </a:rPr>
                        <a:t>Stage - 4 </a:t>
                      </a:r>
                      <a:endParaRPr lang="en-US" sz="21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100" b="1" dirty="0">
                          <a:latin typeface="Times New Roman" pitchFamily="18" charset="0"/>
                          <a:cs typeface="Times New Roman" pitchFamily="18" charset="0"/>
                        </a:rPr>
                        <a:t>Tumor beyond nose and paranasal sinus boundaries or malignant disease 	</a:t>
                      </a:r>
                    </a:p>
                    <a:p>
                      <a:pPr algn="l"/>
                      <a:endParaRPr lang="en-US" sz="2100" dirty="0">
                        <a:latin typeface="Times New Roman" pitchFamily="18" charset="0"/>
                        <a:cs typeface="Times New Roman" pitchFamily="18" charset="0"/>
                      </a:endParaRPr>
                    </a:p>
                  </a:txBody>
                  <a:tcPr/>
                </a:tc>
                <a:extLst>
                  <a:ext uri="{0D108BD9-81ED-4DB2-BD59-A6C34878D82A}">
                    <a16:rowId xmlns=""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IN" b="1" dirty="0">
                <a:latin typeface="Times New Roman" pitchFamily="18" charset="0"/>
                <a:cs typeface="Times New Roman" pitchFamily="18" charset="0"/>
              </a:rPr>
              <a:t>Case Report</a:t>
            </a:r>
          </a:p>
        </p:txBody>
      </p:sp>
      <p:sp>
        <p:nvSpPr>
          <p:cNvPr id="3" name="Content Placeholder 2"/>
          <p:cNvSpPr>
            <a:spLocks noGrp="1"/>
          </p:cNvSpPr>
          <p:nvPr>
            <p:ph sz="quarter" idx="1"/>
          </p:nvPr>
        </p:nvSpPr>
        <p:spPr>
          <a:xfrm>
            <a:off x="76200" y="1447800"/>
            <a:ext cx="8915400" cy="4678363"/>
          </a:xfrm>
        </p:spPr>
        <p:txBody>
          <a:bodyPr>
            <a:normAutofit fontScale="92500" lnSpcReduction="10000"/>
          </a:bodyPr>
          <a:lstStyle/>
          <a:p>
            <a:pPr algn="just"/>
            <a:r>
              <a:rPr lang="en-IN" sz="2400" dirty="0">
                <a:latin typeface="Times New Roman" pitchFamily="18" charset="0"/>
                <a:cs typeface="Times New Roman" pitchFamily="18" charset="0"/>
              </a:rPr>
              <a:t>A 62-year-old male patient came to the Out patient Department of  ENT </a:t>
            </a:r>
            <a:br>
              <a:rPr lang="en-IN" sz="2400" dirty="0">
                <a:latin typeface="Times New Roman" pitchFamily="18" charset="0"/>
                <a:cs typeface="Times New Roman" pitchFamily="18" charset="0"/>
              </a:rPr>
            </a:br>
            <a:endParaRPr lang="en-IN" sz="2400" dirty="0">
              <a:latin typeface="Times New Roman" pitchFamily="18" charset="0"/>
              <a:cs typeface="Times New Roman" pitchFamily="18" charset="0"/>
            </a:endParaRPr>
          </a:p>
          <a:p>
            <a:r>
              <a:rPr lang="en-IN" sz="2400" dirty="0">
                <a:latin typeface="Times New Roman" pitchFamily="18" charset="0"/>
                <a:cs typeface="Times New Roman" pitchFamily="18" charset="0"/>
              </a:rPr>
              <a:t>Chief complaint of mass in right nasal cavity since </a:t>
            </a:r>
            <a:r>
              <a:rPr lang="en-IN" sz="2400" dirty="0" smtClean="0">
                <a:latin typeface="Times New Roman" pitchFamily="18" charset="0"/>
                <a:cs typeface="Times New Roman" pitchFamily="18" charset="0"/>
              </a:rPr>
              <a:t>6 years </a:t>
            </a:r>
            <a:r>
              <a:rPr lang="en-IN" sz="2400" dirty="0">
                <a:latin typeface="Times New Roman" pitchFamily="18" charset="0"/>
                <a:cs typeface="Times New Roman" pitchFamily="18" charset="0"/>
              </a:rPr>
              <a:t>and nasal obstruction since 2 years  . </a:t>
            </a:r>
            <a:br>
              <a:rPr lang="en-IN" sz="2400" dirty="0">
                <a:latin typeface="Times New Roman" pitchFamily="18" charset="0"/>
                <a:cs typeface="Times New Roman" pitchFamily="18" charset="0"/>
              </a:rPr>
            </a:br>
            <a:endParaRPr lang="en-IN" sz="2400" dirty="0">
              <a:latin typeface="Times New Roman" pitchFamily="18" charset="0"/>
              <a:cs typeface="Times New Roman" pitchFamily="18" charset="0"/>
            </a:endParaRPr>
          </a:p>
          <a:p>
            <a:r>
              <a:rPr lang="en-IN" sz="2400" dirty="0">
                <a:latin typeface="Times New Roman" pitchFamily="18" charset="0"/>
                <a:cs typeface="Times New Roman" pitchFamily="18" charset="0"/>
              </a:rPr>
              <a:t>The patient first noticed the swelling 6 years back which had gradually progressed to the present size. </a:t>
            </a:r>
            <a:br>
              <a:rPr lang="en-IN" sz="2400" dirty="0">
                <a:latin typeface="Times New Roman" pitchFamily="18" charset="0"/>
                <a:cs typeface="Times New Roman" pitchFamily="18" charset="0"/>
              </a:rPr>
            </a:br>
            <a:endParaRPr lang="en-IN" sz="2400" dirty="0">
              <a:latin typeface="Times New Roman" pitchFamily="18" charset="0"/>
              <a:cs typeface="Times New Roman" pitchFamily="18" charset="0"/>
            </a:endParaRPr>
          </a:p>
          <a:p>
            <a:pPr algn="just"/>
            <a:r>
              <a:rPr lang="en-IN" sz="2400" dirty="0">
                <a:latin typeface="Times New Roman" pitchFamily="18" charset="0"/>
                <a:cs typeface="Times New Roman" pitchFamily="18" charset="0"/>
              </a:rPr>
              <a:t>Also complaints of nasal obstruction which was insidious in onset and gradually progressed. </a:t>
            </a:r>
            <a:r>
              <a:rPr lang="en-IN" sz="2400" dirty="0" smtClean="0">
                <a:latin typeface="Times New Roman" pitchFamily="18" charset="0"/>
                <a:cs typeface="Times New Roman" pitchFamily="18" charset="0"/>
              </a:rPr>
              <a:t>No aggravating </a:t>
            </a:r>
            <a:r>
              <a:rPr lang="en-IN" sz="2400" dirty="0">
                <a:latin typeface="Times New Roman" pitchFamily="18" charset="0"/>
                <a:cs typeface="Times New Roman" pitchFamily="18" charset="0"/>
              </a:rPr>
              <a:t>or relieving factors.</a:t>
            </a:r>
            <a:br>
              <a:rPr lang="en-IN" sz="2400" dirty="0">
                <a:latin typeface="Times New Roman" pitchFamily="18" charset="0"/>
                <a:cs typeface="Times New Roman" pitchFamily="18" charset="0"/>
              </a:rPr>
            </a:br>
            <a:endParaRPr lang="en-IN" sz="2400" dirty="0">
              <a:latin typeface="Times New Roman" pitchFamily="18" charset="0"/>
              <a:cs typeface="Times New Roman" pitchFamily="18" charset="0"/>
            </a:endParaRPr>
          </a:p>
          <a:p>
            <a:pPr algn="just"/>
            <a:r>
              <a:rPr lang="en-IN" sz="2400" dirty="0">
                <a:latin typeface="Times New Roman" pitchFamily="18" charset="0"/>
                <a:cs typeface="Times New Roman" pitchFamily="18" charset="0"/>
              </a:rPr>
              <a:t>History of recurrent headache which was relieved temporarily after medication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IN" b="1" dirty="0">
                <a:latin typeface="Times New Roman" pitchFamily="18" charset="0"/>
                <a:cs typeface="Times New Roman" pitchFamily="18" charset="0"/>
              </a:rPr>
              <a:t>Discussion</a:t>
            </a:r>
          </a:p>
        </p:txBody>
      </p:sp>
      <p:sp>
        <p:nvSpPr>
          <p:cNvPr id="3" name="Content Placeholder 2"/>
          <p:cNvSpPr>
            <a:spLocks noGrp="1"/>
          </p:cNvSpPr>
          <p:nvPr>
            <p:ph sz="quarter" idx="1"/>
          </p:nvPr>
        </p:nvSpPr>
        <p:spPr>
          <a:xfrm>
            <a:off x="0" y="838200"/>
            <a:ext cx="9144000" cy="5287963"/>
          </a:xfrm>
        </p:spPr>
        <p:txBody>
          <a:bodyPr>
            <a:noAutofit/>
          </a:bodyPr>
          <a:lstStyle/>
          <a:p>
            <a:endParaRPr lang="en-IN" sz="2100" dirty="0">
              <a:latin typeface="Times New Roman" pitchFamily="18" charset="0"/>
              <a:cs typeface="Times New Roman" pitchFamily="18" charset="0"/>
            </a:endParaRPr>
          </a:p>
          <a:p>
            <a:r>
              <a:rPr lang="en-US" sz="2100" b="1" dirty="0">
                <a:latin typeface="Times New Roman" pitchFamily="18" charset="0"/>
                <a:cs typeface="Times New Roman" pitchFamily="18" charset="0"/>
              </a:rPr>
              <a:t>Radiological features </a:t>
            </a:r>
            <a:r>
              <a:rPr lang="en-US" sz="2100" dirty="0">
                <a:latin typeface="Times New Roman" pitchFamily="18" charset="0"/>
                <a:cs typeface="Times New Roman" pitchFamily="18" charset="0"/>
              </a:rPr>
              <a:t>seen in </a:t>
            </a:r>
            <a:r>
              <a:rPr lang="en-US" sz="2100" b="1" dirty="0">
                <a:latin typeface="Times New Roman" pitchFamily="18" charset="0"/>
                <a:cs typeface="Times New Roman" pitchFamily="18" charset="0"/>
              </a:rPr>
              <a:t>contrast enhanced CT </a:t>
            </a:r>
            <a:r>
              <a:rPr lang="en-US" sz="2100" dirty="0">
                <a:latin typeface="Times New Roman" pitchFamily="18" charset="0"/>
                <a:cs typeface="Times New Roman" pitchFamily="18" charset="0"/>
              </a:rPr>
              <a:t>in inverted papilloma include </a:t>
            </a:r>
            <a:r>
              <a:rPr lang="en-US" sz="2100" b="1" dirty="0">
                <a:latin typeface="Times New Roman" pitchFamily="18" charset="0"/>
                <a:cs typeface="Times New Roman" pitchFamily="18" charset="0"/>
              </a:rPr>
              <a:t>varying degree of bone destruction </a:t>
            </a:r>
            <a:r>
              <a:rPr lang="en-US" sz="2100" dirty="0">
                <a:latin typeface="Times New Roman" pitchFamily="18" charset="0"/>
                <a:cs typeface="Times New Roman" pitchFamily="18" charset="0"/>
              </a:rPr>
              <a:t>like thinning, remodeling, erosion, sclerotic bony changes, </a:t>
            </a:r>
            <a:r>
              <a:rPr lang="en-US" sz="2100" b="1" dirty="0">
                <a:latin typeface="Times New Roman" pitchFamily="18" charset="0"/>
                <a:cs typeface="Times New Roman" pitchFamily="18" charset="0"/>
              </a:rPr>
              <a:t>widening of infundibulum in involvement of maxillary sinus</a:t>
            </a:r>
            <a:r>
              <a:rPr lang="en-US" sz="2100" dirty="0">
                <a:latin typeface="Times New Roman" pitchFamily="18" charset="0"/>
                <a:cs typeface="Times New Roman" pitchFamily="18" charset="0"/>
              </a:rPr>
              <a:t>, slight enhancement and calcification.</a:t>
            </a:r>
            <a:br>
              <a:rPr lang="en-US" sz="2100" dirty="0">
                <a:latin typeface="Times New Roman" pitchFamily="18" charset="0"/>
                <a:cs typeface="Times New Roman" pitchFamily="18" charset="0"/>
              </a:rPr>
            </a:br>
            <a:r>
              <a:rPr lang="en-US" sz="2100" dirty="0">
                <a:latin typeface="Times New Roman" pitchFamily="18" charset="0"/>
                <a:cs typeface="Times New Roman" pitchFamily="18" charset="0"/>
              </a:rPr>
              <a:t/>
            </a:r>
            <a:br>
              <a:rPr lang="en-US" sz="2100" dirty="0">
                <a:latin typeface="Times New Roman" pitchFamily="18" charset="0"/>
                <a:cs typeface="Times New Roman" pitchFamily="18" charset="0"/>
              </a:rPr>
            </a:br>
            <a:r>
              <a:rPr lang="en-US" sz="2100" dirty="0">
                <a:latin typeface="Times New Roman" pitchFamily="18" charset="0"/>
                <a:cs typeface="Times New Roman" pitchFamily="18" charset="0"/>
              </a:rPr>
              <a:t/>
            </a:r>
            <a:br>
              <a:rPr lang="en-US" sz="2100" dirty="0">
                <a:latin typeface="Times New Roman" pitchFamily="18" charset="0"/>
                <a:cs typeface="Times New Roman" pitchFamily="18" charset="0"/>
              </a:rPr>
            </a:br>
            <a:endParaRPr lang="en-US" sz="2100" dirty="0">
              <a:latin typeface="Times New Roman" pitchFamily="18" charset="0"/>
              <a:cs typeface="Times New Roman" pitchFamily="18" charset="0"/>
            </a:endParaRPr>
          </a:p>
          <a:p>
            <a:r>
              <a:rPr lang="en-US" sz="2100" b="1" dirty="0">
                <a:latin typeface="Times New Roman" pitchFamily="18" charset="0"/>
                <a:cs typeface="Times New Roman" pitchFamily="18" charset="0"/>
              </a:rPr>
              <a:t>Biopsy</a:t>
            </a:r>
            <a:r>
              <a:rPr lang="en-US" sz="2100" dirty="0">
                <a:latin typeface="Times New Roman" pitchFamily="18" charset="0"/>
                <a:cs typeface="Times New Roman" pitchFamily="18" charset="0"/>
              </a:rPr>
              <a:t> is the diagnostic method of choice. </a:t>
            </a:r>
            <a:br>
              <a:rPr lang="en-US" sz="2100" dirty="0">
                <a:latin typeface="Times New Roman" pitchFamily="18" charset="0"/>
                <a:cs typeface="Times New Roman" pitchFamily="18" charset="0"/>
              </a:rPr>
            </a:br>
            <a:r>
              <a:rPr lang="en-US" sz="2100" dirty="0">
                <a:latin typeface="Times New Roman" pitchFamily="18" charset="0"/>
                <a:cs typeface="Times New Roman" pitchFamily="18" charset="0"/>
              </a:rPr>
              <a:t>Multiple sections need to be examined to define the initial tumor type as inverted papilloma can be associated with coexisting malignancy. Histopathological examination classically shows </a:t>
            </a:r>
            <a:r>
              <a:rPr lang="en-US" sz="2100" b="1" dirty="0">
                <a:latin typeface="Times New Roman" pitchFamily="18" charset="0"/>
                <a:cs typeface="Times New Roman" pitchFamily="18" charset="0"/>
              </a:rPr>
              <a:t>inverted growth pattern of stratified squamous epithelium into underlying stroma</a:t>
            </a:r>
            <a:r>
              <a:rPr lang="en-US" sz="2100" dirty="0">
                <a:latin typeface="Times New Roman" pitchFamily="18" charset="0"/>
                <a:cs typeface="Times New Roman" pitchFamily="18" charset="0"/>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IN" b="1" dirty="0">
                <a:latin typeface="Times New Roman" pitchFamily="18" charset="0"/>
                <a:cs typeface="Times New Roman" pitchFamily="18" charset="0"/>
              </a:rPr>
              <a:t>Discussion</a:t>
            </a:r>
          </a:p>
        </p:txBody>
      </p:sp>
      <p:sp>
        <p:nvSpPr>
          <p:cNvPr id="3" name="Content Placeholder 2"/>
          <p:cNvSpPr>
            <a:spLocks noGrp="1"/>
          </p:cNvSpPr>
          <p:nvPr>
            <p:ph sz="quarter" idx="1"/>
          </p:nvPr>
        </p:nvSpPr>
        <p:spPr>
          <a:xfrm>
            <a:off x="0" y="1189037"/>
            <a:ext cx="9144000" cy="5287963"/>
          </a:xfrm>
        </p:spPr>
        <p:txBody>
          <a:bodyPr>
            <a:noAutofit/>
          </a:bodyPr>
          <a:lstStyle/>
          <a:p>
            <a:r>
              <a:rPr lang="en-US" sz="2200" dirty="0">
                <a:latin typeface="Times New Roman" pitchFamily="18" charset="0"/>
                <a:cs typeface="Times New Roman" pitchFamily="18" charset="0"/>
              </a:rPr>
              <a:t>Inverted papillomas are effectively managed by surgery. </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a:r>
            <a:br>
              <a:rPr lang="en-US" sz="2200" dirty="0">
                <a:latin typeface="Times New Roman" pitchFamily="18" charset="0"/>
                <a:cs typeface="Times New Roman" pitchFamily="18" charset="0"/>
              </a:rPr>
            </a:br>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There are four types of approaches – endoscopic, </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lateral </a:t>
            </a:r>
            <a:r>
              <a:rPr lang="en-US" sz="2200" dirty="0" smtClean="0">
                <a:latin typeface="Times New Roman" pitchFamily="18" charset="0"/>
                <a:cs typeface="Times New Roman" pitchFamily="18" charset="0"/>
              </a:rPr>
              <a:t>rhinotomy , </a:t>
            </a:r>
            <a:r>
              <a:rPr lang="en-US" sz="2200" dirty="0" err="1" smtClean="0">
                <a:latin typeface="Times New Roman" pitchFamily="18" charset="0"/>
                <a:cs typeface="Times New Roman" pitchFamily="18" charset="0"/>
              </a:rPr>
              <a:t>midfacial</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degloving</a:t>
            </a:r>
            <a:r>
              <a:rPr lang="en-US" sz="2200" dirty="0" smtClean="0">
                <a:latin typeface="Times New Roman" pitchFamily="18" charset="0"/>
                <a:cs typeface="Times New Roman" pitchFamily="18" charset="0"/>
              </a:rPr>
              <a:t> and </a:t>
            </a:r>
            <a:r>
              <a:rPr lang="en-US" sz="2200" dirty="0">
                <a:latin typeface="Times New Roman" pitchFamily="18" charset="0"/>
                <a:cs typeface="Times New Roman" pitchFamily="18" charset="0"/>
              </a:rPr>
              <a:t>modified Lothrop.</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a:r>
            <a:br>
              <a:rPr lang="en-US" sz="2200" dirty="0">
                <a:latin typeface="Times New Roman" pitchFamily="18" charset="0"/>
                <a:cs typeface="Times New Roman" pitchFamily="18" charset="0"/>
              </a:rPr>
            </a:br>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Endoscopic approach was first tried by Stammberger in 1981. Endoscopic surgery is effective for inverted papilloma restricted to middle nasal meatus, anterior ethmoidal cells and posterior ethmoidal cells, nasofrontal recess or sphenoid sinus.</a:t>
            </a:r>
            <a:br>
              <a:rPr lang="en-US" sz="2200" dirty="0">
                <a:latin typeface="Times New Roman" pitchFamily="18" charset="0"/>
                <a:cs typeface="Times New Roman" pitchFamily="18" charset="0"/>
              </a:rPr>
            </a:br>
            <a:endParaRPr lang="en-US" sz="22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IN" b="1" dirty="0">
                <a:latin typeface="Times New Roman" pitchFamily="18" charset="0"/>
                <a:cs typeface="Times New Roman" pitchFamily="18" charset="0"/>
              </a:rPr>
              <a:t>Discussion</a:t>
            </a:r>
          </a:p>
        </p:txBody>
      </p:sp>
      <p:sp>
        <p:nvSpPr>
          <p:cNvPr id="3" name="Content Placeholder 2"/>
          <p:cNvSpPr>
            <a:spLocks noGrp="1"/>
          </p:cNvSpPr>
          <p:nvPr>
            <p:ph sz="quarter" idx="1"/>
          </p:nvPr>
        </p:nvSpPr>
        <p:spPr>
          <a:xfrm>
            <a:off x="304800" y="1066800"/>
            <a:ext cx="9144000" cy="5287963"/>
          </a:xfrm>
        </p:spPr>
        <p:txBody>
          <a:bodyPr>
            <a:noAutofit/>
          </a:bodyPr>
          <a:lstStyle/>
          <a:p>
            <a:pPr>
              <a:buNone/>
            </a:pPr>
            <a:r>
              <a:rPr lang="en-US" sz="2200" b="1" dirty="0">
                <a:latin typeface="Times New Roman" pitchFamily="18" charset="0"/>
                <a:cs typeface="Times New Roman" pitchFamily="18" charset="0"/>
              </a:rPr>
              <a:t>Advantages of endoscopic approach:</a:t>
            </a:r>
            <a:br>
              <a:rPr lang="en-US" sz="2200" b="1" dirty="0">
                <a:latin typeface="Times New Roman" pitchFamily="18" charset="0"/>
                <a:cs typeface="Times New Roman" pitchFamily="18" charset="0"/>
              </a:rPr>
            </a:br>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Superior visualization</a:t>
            </a:r>
          </a:p>
          <a:p>
            <a:r>
              <a:rPr lang="en-US" sz="2200" dirty="0">
                <a:latin typeface="Times New Roman" pitchFamily="18" charset="0"/>
                <a:cs typeface="Times New Roman" pitchFamily="18" charset="0"/>
              </a:rPr>
              <a:t>Preservation of normal sinonasal physiological function</a:t>
            </a:r>
          </a:p>
          <a:p>
            <a:r>
              <a:rPr lang="en-US" sz="2200" dirty="0">
                <a:latin typeface="Times New Roman" pitchFamily="18" charset="0"/>
                <a:cs typeface="Times New Roman" pitchFamily="18" charset="0"/>
              </a:rPr>
              <a:t> Achievement of mucocilliary clearance pattern</a:t>
            </a:r>
          </a:p>
          <a:p>
            <a:r>
              <a:rPr lang="en-US" sz="2200" dirty="0">
                <a:latin typeface="Times New Roman" pitchFamily="18" charset="0"/>
                <a:cs typeface="Times New Roman" pitchFamily="18" charset="0"/>
              </a:rPr>
              <a:t>Lack of an external scar </a:t>
            </a:r>
          </a:p>
          <a:p>
            <a:r>
              <a:rPr lang="en-US" sz="2200" dirty="0">
                <a:latin typeface="Times New Roman" pitchFamily="18" charset="0"/>
                <a:cs typeface="Times New Roman" pitchFamily="18" charset="0"/>
              </a:rPr>
              <a:t>Shortened hospital stay</a:t>
            </a:r>
          </a:p>
          <a:p>
            <a:r>
              <a:rPr lang="en-US" sz="2200" dirty="0">
                <a:latin typeface="Times New Roman" pitchFamily="18" charset="0"/>
                <a:cs typeface="Times New Roman" pitchFamily="18" charset="0"/>
              </a:rPr>
              <a:t> Decreased blood loss </a:t>
            </a:r>
          </a:p>
          <a:p>
            <a:r>
              <a:rPr lang="en-US" sz="2200" dirty="0">
                <a:latin typeface="Times New Roman" pitchFamily="18" charset="0"/>
                <a:cs typeface="Times New Roman" pitchFamily="18" charset="0"/>
              </a:rPr>
              <a:t>Increasing the patient’s quality of life.</a:t>
            </a:r>
            <a:endParaRPr lang="en-IN"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IN" b="1" dirty="0">
                <a:latin typeface="Times New Roman" pitchFamily="18" charset="0"/>
                <a:cs typeface="Times New Roman" pitchFamily="18" charset="0"/>
              </a:rPr>
              <a:t>Discussion</a:t>
            </a:r>
          </a:p>
        </p:txBody>
      </p:sp>
      <p:sp>
        <p:nvSpPr>
          <p:cNvPr id="3" name="Content Placeholder 2"/>
          <p:cNvSpPr>
            <a:spLocks noGrp="1"/>
          </p:cNvSpPr>
          <p:nvPr>
            <p:ph sz="quarter" idx="1"/>
          </p:nvPr>
        </p:nvSpPr>
        <p:spPr>
          <a:xfrm>
            <a:off x="0" y="960437"/>
            <a:ext cx="9144000" cy="5287963"/>
          </a:xfrm>
        </p:spPr>
        <p:txBody>
          <a:bodyPr>
            <a:noAutofit/>
          </a:bodyPr>
          <a:lstStyle/>
          <a:p>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Inverted papilloma has a high rate of recurrence between 0 and 78 percent and recurrence represents residual disease in most cases.</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a:r>
            <a:br>
              <a:rPr lang="en-US" sz="2200" dirty="0">
                <a:latin typeface="Times New Roman" pitchFamily="18" charset="0"/>
                <a:cs typeface="Times New Roman" pitchFamily="18" charset="0"/>
              </a:rPr>
            </a:br>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It is imperative to completely excise the tumor with appropriate surgical approach. </a:t>
            </a:r>
            <a:endParaRPr lang="en-IN" sz="22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a:buNone/>
            </a:pPr>
            <a:endParaRPr lang="en-IN" sz="8800" dirty="0"/>
          </a:p>
          <a:p>
            <a:pPr algn="ctr">
              <a:buNone/>
            </a:pPr>
            <a:r>
              <a:rPr lang="en-IN" sz="8800" dirty="0"/>
              <a:t>Thank </a:t>
            </a:r>
            <a:r>
              <a:rPr lang="en-IN" sz="8800" dirty="0" smtClean="0"/>
              <a:t>You!!!</a:t>
            </a:r>
            <a:endParaRPr lang="en-IN" sz="8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itchFamily="18" charset="0"/>
                <a:cs typeface="Times New Roman" pitchFamily="18" charset="0"/>
              </a:rPr>
              <a:t>Case Report</a:t>
            </a:r>
          </a:p>
        </p:txBody>
      </p:sp>
      <p:sp>
        <p:nvSpPr>
          <p:cNvPr id="3" name="Content Placeholder 2"/>
          <p:cNvSpPr>
            <a:spLocks noGrp="1"/>
          </p:cNvSpPr>
          <p:nvPr>
            <p:ph sz="quarter" idx="1"/>
          </p:nvPr>
        </p:nvSpPr>
        <p:spPr>
          <a:xfrm>
            <a:off x="457200" y="1570037"/>
            <a:ext cx="8229600" cy="4678363"/>
          </a:xfrm>
        </p:spPr>
        <p:txBody>
          <a:bodyPr>
            <a:normAutofit/>
          </a:bodyPr>
          <a:lstStyle/>
          <a:p>
            <a:r>
              <a:rPr lang="en-IN" sz="2200" dirty="0">
                <a:latin typeface="Times New Roman" pitchFamily="18" charset="0"/>
                <a:cs typeface="Times New Roman" pitchFamily="18" charset="0"/>
              </a:rPr>
              <a:t>No history of recurrent URTI</a:t>
            </a:r>
            <a:br>
              <a:rPr lang="en-IN" sz="2200" dirty="0">
                <a:latin typeface="Times New Roman" pitchFamily="18" charset="0"/>
                <a:cs typeface="Times New Roman" pitchFamily="18" charset="0"/>
              </a:rPr>
            </a:br>
            <a:endParaRPr lang="en-IN" sz="2200" dirty="0">
              <a:latin typeface="Times New Roman" pitchFamily="18" charset="0"/>
              <a:cs typeface="Times New Roman" pitchFamily="18" charset="0"/>
            </a:endParaRPr>
          </a:p>
          <a:p>
            <a:r>
              <a:rPr lang="en-IN" sz="2200" dirty="0">
                <a:latin typeface="Times New Roman" pitchFamily="18" charset="0"/>
                <a:cs typeface="Times New Roman" pitchFamily="18" charset="0"/>
              </a:rPr>
              <a:t>No history of allergic symptoms</a:t>
            </a:r>
            <a:br>
              <a:rPr lang="en-IN" sz="2200" dirty="0">
                <a:latin typeface="Times New Roman" pitchFamily="18" charset="0"/>
                <a:cs typeface="Times New Roman" pitchFamily="18" charset="0"/>
              </a:rPr>
            </a:br>
            <a:endParaRPr lang="en-IN" sz="2200" dirty="0">
              <a:latin typeface="Times New Roman" pitchFamily="18" charset="0"/>
              <a:cs typeface="Times New Roman" pitchFamily="18" charset="0"/>
            </a:endParaRPr>
          </a:p>
          <a:p>
            <a:r>
              <a:rPr lang="en-IN" sz="2200" dirty="0">
                <a:latin typeface="Times New Roman" pitchFamily="18" charset="0"/>
                <a:cs typeface="Times New Roman" pitchFamily="18" charset="0"/>
              </a:rPr>
              <a:t>No  history suggestive of post nasal drip</a:t>
            </a:r>
            <a:br>
              <a:rPr lang="en-IN" sz="2200" dirty="0">
                <a:latin typeface="Times New Roman" pitchFamily="18" charset="0"/>
                <a:cs typeface="Times New Roman" pitchFamily="18" charset="0"/>
              </a:rPr>
            </a:br>
            <a:endParaRPr lang="en-IN" sz="2200" dirty="0">
              <a:latin typeface="Times New Roman" pitchFamily="18" charset="0"/>
              <a:cs typeface="Times New Roman" pitchFamily="18" charset="0"/>
            </a:endParaRPr>
          </a:p>
          <a:p>
            <a:r>
              <a:rPr lang="en-IN" sz="2200" dirty="0">
                <a:latin typeface="Times New Roman" pitchFamily="18" charset="0"/>
                <a:cs typeface="Times New Roman" pitchFamily="18" charset="0"/>
              </a:rPr>
              <a:t>No history of Epistaxis</a:t>
            </a:r>
            <a:br>
              <a:rPr lang="en-IN" sz="2200" dirty="0">
                <a:latin typeface="Times New Roman" pitchFamily="18" charset="0"/>
                <a:cs typeface="Times New Roman" pitchFamily="18" charset="0"/>
              </a:rPr>
            </a:br>
            <a:endParaRPr lang="en-IN" sz="2200" dirty="0">
              <a:latin typeface="Times New Roman" pitchFamily="18" charset="0"/>
              <a:cs typeface="Times New Roman" pitchFamily="18" charset="0"/>
            </a:endParaRPr>
          </a:p>
          <a:p>
            <a:r>
              <a:rPr lang="en-IN" sz="2200" dirty="0">
                <a:latin typeface="Times New Roman" pitchFamily="18" charset="0"/>
                <a:cs typeface="Times New Roman" pitchFamily="18" charset="0"/>
              </a:rPr>
              <a:t>No history of facial swelling</a:t>
            </a:r>
            <a:br>
              <a:rPr lang="en-IN" sz="2200" dirty="0">
                <a:latin typeface="Times New Roman" pitchFamily="18" charset="0"/>
                <a:cs typeface="Times New Roman" pitchFamily="18" charset="0"/>
              </a:rPr>
            </a:br>
            <a:endParaRPr lang="en-IN" sz="2200" dirty="0">
              <a:latin typeface="Times New Roman" pitchFamily="18" charset="0"/>
              <a:cs typeface="Times New Roman" pitchFamily="18" charset="0"/>
            </a:endParaRPr>
          </a:p>
          <a:p>
            <a:r>
              <a:rPr lang="en-IN" sz="2200" dirty="0">
                <a:latin typeface="Times New Roman" pitchFamily="18" charset="0"/>
                <a:cs typeface="Times New Roman" pitchFamily="18" charset="0"/>
              </a:rPr>
              <a:t>No history of aural complaints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09600"/>
            <a:ext cx="7772400" cy="5486400"/>
          </a:xfrm>
        </p:spPr>
        <p:txBody>
          <a:bodyPr>
            <a:normAutofit/>
          </a:bodyPr>
          <a:lstStyle/>
          <a:p>
            <a:pPr algn="just"/>
            <a:r>
              <a:rPr lang="en-IN" sz="2400" b="1" dirty="0">
                <a:latin typeface="Times New Roman" pitchFamily="18" charset="0"/>
                <a:cs typeface="Times New Roman" pitchFamily="18" charset="0"/>
              </a:rPr>
              <a:t>Past History:</a:t>
            </a:r>
            <a:endParaRPr lang="en-IN" sz="2400" dirty="0">
              <a:latin typeface="Times New Roman" pitchFamily="18" charset="0"/>
              <a:cs typeface="Times New Roman" pitchFamily="18" charset="0"/>
            </a:endParaRPr>
          </a:p>
          <a:p>
            <a:pPr>
              <a:buNone/>
            </a:pPr>
            <a:r>
              <a:rPr lang="en-IN" sz="2400" dirty="0">
                <a:latin typeface="Times New Roman" pitchFamily="18" charset="0"/>
                <a:cs typeface="Times New Roman" pitchFamily="18" charset="0"/>
              </a:rPr>
              <a:t>    </a:t>
            </a:r>
            <a:br>
              <a:rPr lang="en-IN" sz="2400" dirty="0">
                <a:latin typeface="Times New Roman" pitchFamily="18" charset="0"/>
                <a:cs typeface="Times New Roman" pitchFamily="18" charset="0"/>
              </a:rPr>
            </a:br>
            <a:r>
              <a:rPr lang="en-IN" sz="2400" dirty="0">
                <a:latin typeface="Times New Roman" pitchFamily="18" charset="0"/>
                <a:cs typeface="Times New Roman" pitchFamily="18" charset="0"/>
              </a:rPr>
              <a:t>No history of Tuberculosis or major surgical illness in the past.</a:t>
            </a:r>
          </a:p>
          <a:p>
            <a:pPr algn="just"/>
            <a:endParaRPr lang="en-IN" sz="2400" dirty="0">
              <a:latin typeface="Times New Roman" pitchFamily="18" charset="0"/>
              <a:cs typeface="Times New Roman" pitchFamily="18" charset="0"/>
            </a:endParaRPr>
          </a:p>
          <a:p>
            <a:pPr algn="just"/>
            <a:r>
              <a:rPr lang="en-IN" sz="2400" b="1" dirty="0">
                <a:latin typeface="Times New Roman" pitchFamily="18" charset="0"/>
                <a:cs typeface="Times New Roman" pitchFamily="18" charset="0"/>
              </a:rPr>
              <a:t>Family History: </a:t>
            </a:r>
            <a:r>
              <a:rPr lang="en-IN" sz="2400" dirty="0">
                <a:latin typeface="Times New Roman" pitchFamily="18" charset="0"/>
                <a:cs typeface="Times New Roman" pitchFamily="18" charset="0"/>
              </a:rPr>
              <a:t>Not Significant</a:t>
            </a:r>
          </a:p>
          <a:p>
            <a:pPr algn="just"/>
            <a:endParaRPr lang="en-IN" sz="2400" dirty="0">
              <a:latin typeface="Times New Roman" pitchFamily="18" charset="0"/>
              <a:cs typeface="Times New Roman" pitchFamily="18" charset="0"/>
            </a:endParaRPr>
          </a:p>
          <a:p>
            <a:pPr algn="just"/>
            <a:r>
              <a:rPr lang="en-IN" sz="2400" b="1" dirty="0">
                <a:latin typeface="Times New Roman" pitchFamily="18" charset="0"/>
                <a:cs typeface="Times New Roman" pitchFamily="18" charset="0"/>
              </a:rPr>
              <a:t>Personal History</a:t>
            </a:r>
            <a:r>
              <a:rPr lang="en-IN" sz="2400" dirty="0">
                <a:latin typeface="Times New Roman" pitchFamily="18" charset="0"/>
                <a:cs typeface="Times New Roman" pitchFamily="18" charset="0"/>
              </a:rPr>
              <a:t>: Not significant </a:t>
            </a:r>
          </a:p>
          <a:p>
            <a:pPr algn="just">
              <a:buNone/>
            </a:pPr>
            <a:endParaRPr lang="en-IN" sz="2400" dirty="0">
              <a:latin typeface="Times New Roman" pitchFamily="18" charset="0"/>
              <a:cs typeface="Times New Roman" pitchFamily="18" charset="0"/>
            </a:endParaRPr>
          </a:p>
          <a:p>
            <a:r>
              <a:rPr lang="en-IN" sz="2400" b="1" dirty="0">
                <a:latin typeface="Times New Roman" pitchFamily="18" charset="0"/>
                <a:cs typeface="Times New Roman" pitchFamily="18" charset="0"/>
              </a:rPr>
              <a:t>General examination: </a:t>
            </a:r>
            <a:r>
              <a:rPr lang="en-IN" sz="2400" dirty="0">
                <a:latin typeface="Times New Roman" pitchFamily="18" charset="0"/>
                <a:cs typeface="Times New Roman" pitchFamily="18" charset="0"/>
              </a:rPr>
              <a:t>Conscious, Co-operative</a:t>
            </a:r>
            <a:br>
              <a:rPr lang="en-IN" sz="2400" dirty="0">
                <a:latin typeface="Times New Roman" pitchFamily="18" charset="0"/>
                <a:cs typeface="Times New Roman" pitchFamily="18" charset="0"/>
              </a:rPr>
            </a:br>
            <a:endParaRPr lang="en-IN" sz="2400" dirty="0">
              <a:latin typeface="Times New Roman" pitchFamily="18" charset="0"/>
              <a:cs typeface="Times New Roman" pitchFamily="18" charset="0"/>
            </a:endParaRPr>
          </a:p>
          <a:p>
            <a:pPr algn="just"/>
            <a:r>
              <a:rPr lang="en-IN" sz="2400" b="1" dirty="0">
                <a:latin typeface="Times New Roman" pitchFamily="18" charset="0"/>
                <a:cs typeface="Times New Roman" pitchFamily="18" charset="0"/>
              </a:rPr>
              <a:t>Systemic examination: </a:t>
            </a:r>
            <a:r>
              <a:rPr lang="en-IN" sz="2400" dirty="0">
                <a:latin typeface="Times New Roman" pitchFamily="18" charset="0"/>
                <a:cs typeface="Times New Roman" pitchFamily="18" charset="0"/>
              </a:rPr>
              <a:t>Within Normal Limit</a:t>
            </a:r>
          </a:p>
          <a:p>
            <a:pPr algn="just"/>
            <a:endParaRPr lang="en-IN" sz="2400" dirty="0">
              <a:latin typeface="Times New Roman" pitchFamily="18" charset="0"/>
              <a:cs typeface="Times New Roman" pitchFamily="18" charset="0"/>
            </a:endParaRPr>
          </a:p>
          <a:p>
            <a:pPr algn="just"/>
            <a:endParaRPr lang="en-IN"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0837"/>
            <a:ext cx="8686800" cy="5973763"/>
          </a:xfrm>
        </p:spPr>
        <p:txBody>
          <a:bodyPr>
            <a:noAutofit/>
          </a:bodyPr>
          <a:lstStyle/>
          <a:p>
            <a:pPr>
              <a:buNone/>
            </a:pPr>
            <a:r>
              <a:rPr lang="en-IN" sz="2100" b="1" dirty="0">
                <a:latin typeface="Times New Roman" pitchFamily="18" charset="0"/>
                <a:cs typeface="Times New Roman" pitchFamily="18" charset="0"/>
              </a:rPr>
              <a:t>Local examination</a:t>
            </a:r>
            <a:r>
              <a:rPr lang="en-IN" sz="2100" dirty="0">
                <a:latin typeface="Times New Roman" pitchFamily="18" charset="0"/>
                <a:cs typeface="Times New Roman" pitchFamily="18" charset="0"/>
              </a:rPr>
              <a:t>: </a:t>
            </a:r>
            <a:br>
              <a:rPr lang="en-IN" sz="2100" dirty="0">
                <a:latin typeface="Times New Roman" pitchFamily="18" charset="0"/>
                <a:cs typeface="Times New Roman" pitchFamily="18" charset="0"/>
              </a:rPr>
            </a:br>
            <a:endParaRPr lang="en-IN" sz="2100" dirty="0">
              <a:latin typeface="Times New Roman" pitchFamily="18" charset="0"/>
              <a:cs typeface="Times New Roman" pitchFamily="18" charset="0"/>
            </a:endParaRPr>
          </a:p>
          <a:p>
            <a:pPr>
              <a:buNone/>
            </a:pPr>
            <a:r>
              <a:rPr lang="en-IN" sz="2100" u="sng" dirty="0">
                <a:latin typeface="Times New Roman" pitchFamily="18" charset="0"/>
                <a:cs typeface="Times New Roman" pitchFamily="18" charset="0"/>
              </a:rPr>
              <a:t>Nose:</a:t>
            </a:r>
            <a:br>
              <a:rPr lang="en-IN" sz="2100" u="sng" dirty="0">
                <a:latin typeface="Times New Roman" pitchFamily="18" charset="0"/>
                <a:cs typeface="Times New Roman" pitchFamily="18" charset="0"/>
              </a:rPr>
            </a:br>
            <a:endParaRPr lang="en-IN" sz="2100" u="sng" dirty="0">
              <a:latin typeface="Times New Roman" pitchFamily="18" charset="0"/>
              <a:cs typeface="Times New Roman" pitchFamily="18" charset="0"/>
            </a:endParaRPr>
          </a:p>
          <a:p>
            <a:r>
              <a:rPr lang="en-IN" sz="2100" dirty="0">
                <a:latin typeface="Times New Roman" pitchFamily="18" charset="0"/>
                <a:cs typeface="Times New Roman" pitchFamily="18" charset="0"/>
              </a:rPr>
              <a:t>External Deformity: No external deformity</a:t>
            </a:r>
            <a:br>
              <a:rPr lang="en-IN" sz="2100" dirty="0">
                <a:latin typeface="Times New Roman" pitchFamily="18" charset="0"/>
                <a:cs typeface="Times New Roman" pitchFamily="18" charset="0"/>
              </a:rPr>
            </a:br>
            <a:endParaRPr lang="en-IN" sz="2100" dirty="0">
              <a:latin typeface="Times New Roman" pitchFamily="18" charset="0"/>
              <a:cs typeface="Times New Roman" pitchFamily="18" charset="0"/>
            </a:endParaRPr>
          </a:p>
          <a:p>
            <a:r>
              <a:rPr lang="en-IN" sz="2100" dirty="0">
                <a:latin typeface="Times New Roman" pitchFamily="18" charset="0"/>
                <a:cs typeface="Times New Roman" pitchFamily="18" charset="0"/>
              </a:rPr>
              <a:t>Osteocartilagenous </a:t>
            </a:r>
            <a:r>
              <a:rPr lang="en-IN" sz="2100" dirty="0" smtClean="0">
                <a:latin typeface="Times New Roman" pitchFamily="18" charset="0"/>
                <a:cs typeface="Times New Roman" pitchFamily="18" charset="0"/>
              </a:rPr>
              <a:t> framework</a:t>
            </a:r>
            <a:r>
              <a:rPr lang="en-IN" sz="2100" dirty="0">
                <a:latin typeface="Times New Roman" pitchFamily="18" charset="0"/>
                <a:cs typeface="Times New Roman" pitchFamily="18" charset="0"/>
              </a:rPr>
              <a:t>: Normal</a:t>
            </a:r>
            <a:br>
              <a:rPr lang="en-IN" sz="2100" dirty="0">
                <a:latin typeface="Times New Roman" pitchFamily="18" charset="0"/>
                <a:cs typeface="Times New Roman" pitchFamily="18" charset="0"/>
              </a:rPr>
            </a:br>
            <a:endParaRPr lang="en-IN" sz="2100" dirty="0">
              <a:latin typeface="Times New Roman" pitchFamily="18" charset="0"/>
              <a:cs typeface="Times New Roman" pitchFamily="18" charset="0"/>
            </a:endParaRPr>
          </a:p>
          <a:p>
            <a:r>
              <a:rPr lang="en-IN" sz="2100" dirty="0">
                <a:latin typeface="Times New Roman" pitchFamily="18" charset="0"/>
                <a:cs typeface="Times New Roman" pitchFamily="18" charset="0"/>
              </a:rPr>
              <a:t>Columella: Normal</a:t>
            </a:r>
            <a:br>
              <a:rPr lang="en-IN" sz="2100" dirty="0">
                <a:latin typeface="Times New Roman" pitchFamily="18" charset="0"/>
                <a:cs typeface="Times New Roman" pitchFamily="18" charset="0"/>
              </a:rPr>
            </a:br>
            <a:endParaRPr lang="en-IN" sz="2100" dirty="0">
              <a:latin typeface="Times New Roman" pitchFamily="18" charset="0"/>
              <a:cs typeface="Times New Roman" pitchFamily="18" charset="0"/>
            </a:endParaRPr>
          </a:p>
          <a:p>
            <a:r>
              <a:rPr lang="en-IN" sz="2100" dirty="0">
                <a:latin typeface="Times New Roman" pitchFamily="18" charset="0"/>
                <a:cs typeface="Times New Roman" pitchFamily="18" charset="0"/>
              </a:rPr>
              <a:t>Vestibule: Normal</a:t>
            </a:r>
            <a:br>
              <a:rPr lang="en-IN" sz="2100" dirty="0">
                <a:latin typeface="Times New Roman" pitchFamily="18" charset="0"/>
                <a:cs typeface="Times New Roman" pitchFamily="18" charset="0"/>
              </a:rPr>
            </a:br>
            <a:endParaRPr lang="en-IN" sz="2100" dirty="0">
              <a:latin typeface="Times New Roman" pitchFamily="18" charset="0"/>
              <a:cs typeface="Times New Roman" pitchFamily="18" charset="0"/>
            </a:endParaRPr>
          </a:p>
          <a:p>
            <a:r>
              <a:rPr lang="en-IN" sz="2100" dirty="0">
                <a:latin typeface="Times New Roman" pitchFamily="18" charset="0"/>
                <a:cs typeface="Times New Roman" pitchFamily="18" charset="0"/>
              </a:rPr>
              <a:t>Anterior Rhinoscopy:</a:t>
            </a:r>
            <a:br>
              <a:rPr lang="en-IN" sz="2100" dirty="0">
                <a:latin typeface="Times New Roman" pitchFamily="18" charset="0"/>
                <a:cs typeface="Times New Roman" pitchFamily="18" charset="0"/>
              </a:rPr>
            </a:br>
            <a:r>
              <a:rPr lang="en-IN" sz="2100" dirty="0">
                <a:latin typeface="Times New Roman" pitchFamily="18" charset="0"/>
                <a:cs typeface="Times New Roman" pitchFamily="18" charset="0"/>
              </a:rPr>
              <a:t>A </a:t>
            </a:r>
            <a:r>
              <a:rPr lang="en-IN" sz="2100" dirty="0" smtClean="0">
                <a:latin typeface="Times New Roman" pitchFamily="18" charset="0"/>
                <a:cs typeface="Times New Roman" pitchFamily="18" charset="0"/>
              </a:rPr>
              <a:t> pinkish </a:t>
            </a:r>
            <a:r>
              <a:rPr lang="en-IN" sz="2100" dirty="0">
                <a:latin typeface="Times New Roman" pitchFamily="18" charset="0"/>
                <a:cs typeface="Times New Roman" pitchFamily="18" charset="0"/>
              </a:rPr>
              <a:t>mass seen occupying whole of right anterior choana pushing septum to opposite side. Surface of mass </a:t>
            </a:r>
            <a:r>
              <a:rPr lang="en-IN" sz="2100" dirty="0" smtClean="0">
                <a:latin typeface="Times New Roman" pitchFamily="18" charset="0"/>
                <a:cs typeface="Times New Roman" pitchFamily="18" charset="0"/>
              </a:rPr>
              <a:t>appears </a:t>
            </a:r>
            <a:r>
              <a:rPr lang="en-IN" sz="2100" dirty="0">
                <a:latin typeface="Times New Roman" pitchFamily="18" charset="0"/>
                <a:cs typeface="Times New Roman" pitchFamily="18" charset="0"/>
              </a:rPr>
              <a:t>smooth, no discharge, no visible pulsations. Floor of nose appears free from mass. Nasal mucosa, Inferior turbinate cannot be visualised on </a:t>
            </a:r>
            <a:r>
              <a:rPr lang="en-IN" sz="2100" dirty="0" smtClean="0">
                <a:latin typeface="Times New Roman" pitchFamily="18" charset="0"/>
                <a:cs typeface="Times New Roman" pitchFamily="18" charset="0"/>
              </a:rPr>
              <a:t>right </a:t>
            </a:r>
            <a:r>
              <a:rPr lang="en-IN" sz="2100" dirty="0">
                <a:latin typeface="Times New Roman" pitchFamily="18" charset="0"/>
                <a:cs typeface="Times New Roman" pitchFamily="18" charset="0"/>
              </a:rPr>
              <a:t>side.</a:t>
            </a:r>
            <a:br>
              <a:rPr lang="en-IN" sz="2100" dirty="0">
                <a:latin typeface="Times New Roman" pitchFamily="18" charset="0"/>
                <a:cs typeface="Times New Roman" pitchFamily="18" charset="0"/>
              </a:rPr>
            </a:br>
            <a:r>
              <a:rPr lang="en-IN" sz="2100" dirty="0">
                <a:latin typeface="Times New Roman" pitchFamily="18" charset="0"/>
                <a:cs typeface="Times New Roman" pitchFamily="18" charset="0"/>
              </a:rPr>
              <a:t>Left nasal cavity appears normal.</a:t>
            </a:r>
            <a:r>
              <a:rPr lang="en-IN" sz="2100" u="sng" dirty="0">
                <a:latin typeface="Times New Roman" pitchFamily="18" charset="0"/>
                <a:cs typeface="Times New Roman" pitchFamily="18" charset="0"/>
              </a:rPr>
              <a:t/>
            </a:r>
            <a:br>
              <a:rPr lang="en-IN" sz="2100" u="sng" dirty="0">
                <a:latin typeface="Times New Roman" pitchFamily="18" charset="0"/>
                <a:cs typeface="Times New Roman" pitchFamily="18" charset="0"/>
              </a:rPr>
            </a:br>
            <a:r>
              <a:rPr lang="en-IN" sz="2100" u="sng" dirty="0">
                <a:latin typeface="Times New Roman" pitchFamily="18" charset="0"/>
                <a:cs typeface="Times New Roman" pitchFamily="18" charset="0"/>
              </a:rPr>
              <a:t/>
            </a:r>
            <a:br>
              <a:rPr lang="en-IN" sz="2100" u="sng" dirty="0">
                <a:latin typeface="Times New Roman" pitchFamily="18" charset="0"/>
                <a:cs typeface="Times New Roman" pitchFamily="18" charset="0"/>
              </a:rPr>
            </a:br>
            <a:r>
              <a:rPr lang="en-IN" sz="2100" u="sng" dirty="0">
                <a:latin typeface="Times New Roman" pitchFamily="18" charset="0"/>
                <a:cs typeface="Times New Roman" pitchFamily="18" charset="0"/>
              </a:rPr>
              <a:t/>
            </a:r>
            <a:br>
              <a:rPr lang="en-IN" sz="2100" u="sng" dirty="0">
                <a:latin typeface="Times New Roman" pitchFamily="18" charset="0"/>
                <a:cs typeface="Times New Roman" pitchFamily="18" charset="0"/>
              </a:rPr>
            </a:br>
            <a:endParaRPr lang="en-IN" sz="2100" u="sng"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686800" cy="5973763"/>
          </a:xfrm>
        </p:spPr>
        <p:txBody>
          <a:bodyPr>
            <a:noAutofit/>
          </a:bodyPr>
          <a:lstStyle/>
          <a:p>
            <a:pPr>
              <a:buNone/>
            </a:pPr>
            <a:r>
              <a:rPr lang="en-IN" sz="2100" b="1" dirty="0">
                <a:latin typeface="Times New Roman" pitchFamily="18" charset="0"/>
                <a:cs typeface="Times New Roman" pitchFamily="18" charset="0"/>
              </a:rPr>
              <a:t>Local examination</a:t>
            </a:r>
            <a:r>
              <a:rPr lang="en-IN" sz="2100" dirty="0">
                <a:latin typeface="Times New Roman" pitchFamily="18" charset="0"/>
                <a:cs typeface="Times New Roman" pitchFamily="18" charset="0"/>
              </a:rPr>
              <a:t>: </a:t>
            </a:r>
            <a:br>
              <a:rPr lang="en-IN" sz="2100" dirty="0">
                <a:latin typeface="Times New Roman" pitchFamily="18" charset="0"/>
                <a:cs typeface="Times New Roman" pitchFamily="18" charset="0"/>
              </a:rPr>
            </a:br>
            <a:endParaRPr lang="en-IN" sz="2100" dirty="0">
              <a:latin typeface="Times New Roman" pitchFamily="18" charset="0"/>
              <a:cs typeface="Times New Roman" pitchFamily="18" charset="0"/>
            </a:endParaRPr>
          </a:p>
          <a:p>
            <a:pPr>
              <a:buNone/>
            </a:pPr>
            <a:r>
              <a:rPr lang="en-IN" sz="2100" u="sng" dirty="0">
                <a:latin typeface="Times New Roman" pitchFamily="18" charset="0"/>
                <a:cs typeface="Times New Roman" pitchFamily="18" charset="0"/>
              </a:rPr>
              <a:t>Nose:</a:t>
            </a:r>
          </a:p>
          <a:p>
            <a:r>
              <a:rPr lang="en-IN" sz="2100" dirty="0">
                <a:latin typeface="Times New Roman" pitchFamily="18" charset="0"/>
                <a:cs typeface="Times New Roman" pitchFamily="18" charset="0"/>
              </a:rPr>
              <a:t>Probe test:</a:t>
            </a:r>
            <a:br>
              <a:rPr lang="en-IN" sz="2100" dirty="0">
                <a:latin typeface="Times New Roman" pitchFamily="18" charset="0"/>
                <a:cs typeface="Times New Roman" pitchFamily="18" charset="0"/>
              </a:rPr>
            </a:br>
            <a:r>
              <a:rPr lang="en-IN" sz="2100" dirty="0">
                <a:latin typeface="Times New Roman" pitchFamily="18" charset="0"/>
                <a:cs typeface="Times New Roman" pitchFamily="18" charset="0"/>
              </a:rPr>
              <a:t>Probe can be passed medially, inferiorly, but cannot be passed </a:t>
            </a:r>
            <a:r>
              <a:rPr lang="en-IN" sz="2100" dirty="0" err="1">
                <a:latin typeface="Times New Roman" pitchFamily="18" charset="0"/>
                <a:cs typeface="Times New Roman" pitchFamily="18" charset="0"/>
              </a:rPr>
              <a:t>supero</a:t>
            </a:r>
            <a:r>
              <a:rPr lang="en-IN" sz="2100" dirty="0">
                <a:latin typeface="Times New Roman" pitchFamily="18" charset="0"/>
                <a:cs typeface="Times New Roman" pitchFamily="18" charset="0"/>
              </a:rPr>
              <a:t>-laterally. Mass is non tender, did not bleed on touch and firm in consistency.</a:t>
            </a:r>
            <a:br>
              <a:rPr lang="en-IN" sz="2100" dirty="0">
                <a:latin typeface="Times New Roman" pitchFamily="18" charset="0"/>
                <a:cs typeface="Times New Roman" pitchFamily="18" charset="0"/>
              </a:rPr>
            </a:br>
            <a:endParaRPr lang="en-IN" sz="2100" dirty="0">
              <a:latin typeface="Times New Roman" pitchFamily="18" charset="0"/>
              <a:cs typeface="Times New Roman" pitchFamily="18" charset="0"/>
            </a:endParaRPr>
          </a:p>
          <a:p>
            <a:r>
              <a:rPr lang="en-IN" sz="2100" dirty="0">
                <a:latin typeface="Times New Roman" pitchFamily="18" charset="0"/>
                <a:cs typeface="Times New Roman" pitchFamily="18" charset="0"/>
              </a:rPr>
              <a:t>Posterior Rhinoscopy: Within normal limit</a:t>
            </a:r>
            <a:br>
              <a:rPr lang="en-IN" sz="2100" dirty="0">
                <a:latin typeface="Times New Roman" pitchFamily="18" charset="0"/>
                <a:cs typeface="Times New Roman" pitchFamily="18" charset="0"/>
              </a:rPr>
            </a:br>
            <a:endParaRPr lang="en-IN" sz="2100" dirty="0">
              <a:latin typeface="Times New Roman" pitchFamily="18" charset="0"/>
              <a:cs typeface="Times New Roman" pitchFamily="18" charset="0"/>
            </a:endParaRPr>
          </a:p>
          <a:p>
            <a:r>
              <a:rPr lang="en-IN" sz="2100" dirty="0">
                <a:latin typeface="Times New Roman" pitchFamily="18" charset="0"/>
                <a:cs typeface="Times New Roman" pitchFamily="18" charset="0"/>
              </a:rPr>
              <a:t>Paranasal sinus  examination: Tenderness present over right maxillary sinus</a:t>
            </a:r>
            <a:r>
              <a:rPr lang="en-IN" sz="2100" u="sng" dirty="0">
                <a:latin typeface="Times New Roman" pitchFamily="18" charset="0"/>
                <a:cs typeface="Times New Roman" pitchFamily="18" charset="0"/>
              </a:rPr>
              <a:t/>
            </a:r>
            <a:br>
              <a:rPr lang="en-IN" sz="2100" u="sng" dirty="0">
                <a:latin typeface="Times New Roman" pitchFamily="18" charset="0"/>
                <a:cs typeface="Times New Roman" pitchFamily="18" charset="0"/>
              </a:rPr>
            </a:br>
            <a:endParaRPr lang="en-IN" sz="2100" u="sng" dirty="0">
              <a:latin typeface="Times New Roman" pitchFamily="18" charset="0"/>
              <a:cs typeface="Times New Roman" pitchFamily="18" charset="0"/>
            </a:endParaRPr>
          </a:p>
          <a:p>
            <a:pPr>
              <a:buNone/>
            </a:pPr>
            <a:r>
              <a:rPr lang="en-IN" sz="2100" u="sng" dirty="0">
                <a:latin typeface="Times New Roman" pitchFamily="18" charset="0"/>
                <a:cs typeface="Times New Roman" pitchFamily="18" charset="0"/>
              </a:rPr>
              <a:t>Ear: </a:t>
            </a:r>
            <a:r>
              <a:rPr lang="en-IN" sz="2100" dirty="0">
                <a:latin typeface="Times New Roman" pitchFamily="18" charset="0"/>
                <a:cs typeface="Times New Roman" pitchFamily="18" charset="0"/>
              </a:rPr>
              <a:t>Within normal limit</a:t>
            </a:r>
            <a:br>
              <a:rPr lang="en-IN" sz="2100" dirty="0">
                <a:latin typeface="Times New Roman" pitchFamily="18" charset="0"/>
                <a:cs typeface="Times New Roman" pitchFamily="18" charset="0"/>
              </a:rPr>
            </a:br>
            <a:r>
              <a:rPr lang="en-IN" sz="2100" dirty="0">
                <a:latin typeface="Times New Roman" pitchFamily="18" charset="0"/>
                <a:cs typeface="Times New Roman" pitchFamily="18" charset="0"/>
              </a:rPr>
              <a:t/>
            </a:r>
            <a:br>
              <a:rPr lang="en-IN" sz="2100" dirty="0">
                <a:latin typeface="Times New Roman" pitchFamily="18" charset="0"/>
                <a:cs typeface="Times New Roman" pitchFamily="18" charset="0"/>
              </a:rPr>
            </a:br>
            <a:endParaRPr lang="en-IN" sz="2100" dirty="0">
              <a:latin typeface="Times New Roman" pitchFamily="18" charset="0"/>
              <a:cs typeface="Times New Roman" pitchFamily="18" charset="0"/>
            </a:endParaRPr>
          </a:p>
          <a:p>
            <a:pPr>
              <a:buNone/>
            </a:pPr>
            <a:r>
              <a:rPr lang="en-IN" sz="2100" u="sng" dirty="0">
                <a:latin typeface="Times New Roman" pitchFamily="18" charset="0"/>
                <a:cs typeface="Times New Roman" pitchFamily="18" charset="0"/>
              </a:rPr>
              <a:t>Throat:</a:t>
            </a:r>
            <a:r>
              <a:rPr lang="en-IN" sz="2100" dirty="0">
                <a:latin typeface="Times New Roman" pitchFamily="18" charset="0"/>
                <a:cs typeface="Times New Roman" pitchFamily="18" charset="0"/>
              </a:rPr>
              <a:t> Within normal limit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533400"/>
            <a:ext cx="8229600" cy="5364163"/>
          </a:xfrm>
        </p:spPr>
        <p:txBody>
          <a:bodyPr>
            <a:normAutofit/>
          </a:bodyPr>
          <a:lstStyle/>
          <a:p>
            <a:pPr algn="just"/>
            <a:r>
              <a:rPr lang="en-IN" sz="2400" dirty="0">
                <a:latin typeface="Times New Roman" pitchFamily="18" charset="0"/>
                <a:cs typeface="Times New Roman" pitchFamily="18" charset="0"/>
              </a:rPr>
              <a:t>Based on the Clinical features, a differential diagnosis of</a:t>
            </a:r>
            <a:br>
              <a:rPr lang="en-IN" sz="2400" dirty="0">
                <a:latin typeface="Times New Roman" pitchFamily="18" charset="0"/>
                <a:cs typeface="Times New Roman" pitchFamily="18" charset="0"/>
              </a:rPr>
            </a:br>
            <a:r>
              <a:rPr lang="en-IN" sz="2400" dirty="0">
                <a:latin typeface="Times New Roman" pitchFamily="18" charset="0"/>
                <a:cs typeface="Times New Roman" pitchFamily="18" charset="0"/>
              </a:rPr>
              <a:t>- Antrochoanal Polyp</a:t>
            </a:r>
          </a:p>
          <a:p>
            <a:pPr algn="just">
              <a:buNone/>
            </a:pPr>
            <a:r>
              <a:rPr lang="en-IN" sz="2400" dirty="0">
                <a:latin typeface="Times New Roman" pitchFamily="18" charset="0"/>
                <a:cs typeface="Times New Roman" pitchFamily="18" charset="0"/>
              </a:rPr>
              <a:t>    - Ethmoidal polyposis</a:t>
            </a:r>
          </a:p>
          <a:p>
            <a:pPr algn="just">
              <a:buNone/>
            </a:pPr>
            <a:r>
              <a:rPr lang="en-IN" sz="2400" dirty="0">
                <a:latin typeface="Times New Roman" pitchFamily="18" charset="0"/>
                <a:cs typeface="Times New Roman" pitchFamily="18" charset="0"/>
              </a:rPr>
              <a:t>    - Inverted papilloma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latin typeface="Times New Roman" pitchFamily="18" charset="0"/>
                <a:cs typeface="Times New Roman" pitchFamily="18" charset="0"/>
              </a:rPr>
              <a:t>Investigations</a:t>
            </a:r>
            <a:br>
              <a:rPr lang="en-IN" b="1" dirty="0">
                <a:latin typeface="Times New Roman" pitchFamily="18" charset="0"/>
                <a:cs typeface="Times New Roman" pitchFamily="18" charset="0"/>
              </a:rPr>
            </a:br>
            <a:endParaRPr lang="en-IN"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990600"/>
            <a:ext cx="8915400" cy="5059363"/>
          </a:xfrm>
        </p:spPr>
        <p:txBody>
          <a:bodyPr>
            <a:noAutofit/>
          </a:bodyPr>
          <a:lstStyle/>
          <a:p>
            <a:r>
              <a:rPr lang="en-IN" sz="2100" b="1" dirty="0">
                <a:latin typeface="Times New Roman" pitchFamily="18" charset="0"/>
                <a:cs typeface="Times New Roman" pitchFamily="18" charset="0"/>
              </a:rPr>
              <a:t>Diagnostic </a:t>
            </a:r>
            <a:r>
              <a:rPr lang="en-IN" sz="2100" b="1" dirty="0" smtClean="0">
                <a:latin typeface="Times New Roman" pitchFamily="18" charset="0"/>
                <a:cs typeface="Times New Roman" pitchFamily="18" charset="0"/>
              </a:rPr>
              <a:t>Nasal </a:t>
            </a:r>
            <a:r>
              <a:rPr lang="en-IN" sz="2100" b="1" dirty="0">
                <a:latin typeface="Times New Roman" pitchFamily="18" charset="0"/>
                <a:cs typeface="Times New Roman" pitchFamily="18" charset="0"/>
              </a:rPr>
              <a:t>Endoscopy</a:t>
            </a:r>
            <a:br>
              <a:rPr lang="en-IN" sz="2100" b="1" dirty="0">
                <a:latin typeface="Times New Roman" pitchFamily="18" charset="0"/>
                <a:cs typeface="Times New Roman" pitchFamily="18" charset="0"/>
              </a:rPr>
            </a:br>
            <a:r>
              <a:rPr lang="en-US" sz="2100" dirty="0">
                <a:latin typeface="Times New Roman" pitchFamily="18" charset="0"/>
                <a:cs typeface="Times New Roman" pitchFamily="18" charset="0"/>
              </a:rPr>
              <a:t>On diagnostic nasal endoscopic examination a pinkish </a:t>
            </a:r>
            <a:r>
              <a:rPr lang="en-US" sz="2100" dirty="0" smtClean="0">
                <a:latin typeface="Times New Roman" pitchFamily="18" charset="0"/>
                <a:cs typeface="Times New Roman" pitchFamily="18" charset="0"/>
              </a:rPr>
              <a:t> polypoidal </a:t>
            </a:r>
            <a:r>
              <a:rPr lang="en-US" sz="2100" dirty="0">
                <a:latin typeface="Times New Roman" pitchFamily="18" charset="0"/>
                <a:cs typeface="Times New Roman" pitchFamily="18" charset="0"/>
              </a:rPr>
              <a:t>mass was seen in the right nasal cavity arising from right middle meatus. Does not bleed on touch. </a:t>
            </a:r>
            <a:endParaRPr lang="en-IN" sz="2100" b="1" dirty="0">
              <a:latin typeface="Times New Roman" pitchFamily="18" charset="0"/>
              <a:cs typeface="Times New Roman" pitchFamily="18" charset="0"/>
            </a:endParaRPr>
          </a:p>
          <a:p>
            <a:pPr algn="just"/>
            <a:endParaRPr lang="en-IN" sz="2400" dirty="0">
              <a:cs typeface="Times New Roman" pitchFamily="18" charset="0"/>
            </a:endParaRPr>
          </a:p>
          <a:p>
            <a:pPr algn="just">
              <a:buNone/>
            </a:pPr>
            <a:endParaRPr lang="en-IN" sz="2400" dirty="0">
              <a:cs typeface="Times New Roman" pitchFamily="18" charset="0"/>
            </a:endParaRPr>
          </a:p>
        </p:txBody>
      </p:sp>
      <p:pic>
        <p:nvPicPr>
          <p:cNvPr id="4" name="Content Placeholder 7" descr="udayendoscope.jpg"/>
          <p:cNvPicPr>
            <a:picLocks noChangeAspect="1"/>
          </p:cNvPicPr>
          <p:nvPr/>
        </p:nvPicPr>
        <p:blipFill>
          <a:blip r:embed="rId2" cstate="print"/>
          <a:stretch>
            <a:fillRect/>
          </a:stretch>
        </p:blipFill>
        <p:spPr>
          <a:xfrm>
            <a:off x="2438400" y="2971800"/>
            <a:ext cx="4038600" cy="354608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latin typeface="Times New Roman" pitchFamily="18" charset="0"/>
                <a:cs typeface="Times New Roman" pitchFamily="18" charset="0"/>
              </a:rPr>
              <a:t>Investigations</a:t>
            </a:r>
            <a:br>
              <a:rPr lang="en-IN" b="1" dirty="0">
                <a:latin typeface="Times New Roman" pitchFamily="18" charset="0"/>
                <a:cs typeface="Times New Roman" pitchFamily="18" charset="0"/>
              </a:rPr>
            </a:br>
            <a:endParaRPr lang="en-IN"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990600"/>
            <a:ext cx="8915400" cy="5059363"/>
          </a:xfrm>
        </p:spPr>
        <p:txBody>
          <a:bodyPr>
            <a:noAutofit/>
          </a:bodyPr>
          <a:lstStyle/>
          <a:p>
            <a:r>
              <a:rPr lang="en-IN" sz="2000" b="1" dirty="0">
                <a:latin typeface="Times New Roman" pitchFamily="18" charset="0"/>
                <a:cs typeface="Times New Roman" pitchFamily="18" charset="0"/>
              </a:rPr>
              <a:t>CT scan of </a:t>
            </a:r>
            <a:r>
              <a:rPr lang="en-IN" sz="2000" b="1" dirty="0" smtClean="0">
                <a:latin typeface="Times New Roman" pitchFamily="18" charset="0"/>
                <a:cs typeface="Times New Roman" pitchFamily="18" charset="0"/>
              </a:rPr>
              <a:t> PNS</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
            </a:r>
            <a:br>
              <a:rPr lang="en-IN" sz="2000" dirty="0">
                <a:latin typeface="Times New Roman" pitchFamily="18" charset="0"/>
                <a:cs typeface="Times New Roman" pitchFamily="18" charset="0"/>
              </a:rPr>
            </a:br>
            <a:r>
              <a:rPr lang="en-IN" sz="2000" dirty="0">
                <a:latin typeface="Times New Roman" pitchFamily="18" charset="0"/>
                <a:cs typeface="Times New Roman" pitchFamily="18" charset="0"/>
              </a:rPr>
              <a:t> A </a:t>
            </a:r>
            <a:r>
              <a:rPr lang="en-IN" sz="2000" b="1" dirty="0">
                <a:latin typeface="Times New Roman" pitchFamily="18" charset="0"/>
                <a:cs typeface="Times New Roman" pitchFamily="18" charset="0"/>
              </a:rPr>
              <a:t>large soft tissue density mass </a:t>
            </a:r>
            <a:r>
              <a:rPr lang="en-IN" sz="2000" dirty="0">
                <a:latin typeface="Times New Roman" pitchFamily="18" charset="0"/>
                <a:cs typeface="Times New Roman" pitchFamily="18" charset="0"/>
              </a:rPr>
              <a:t>of size approx. </a:t>
            </a:r>
            <a:r>
              <a:rPr lang="en-IN" sz="2000" b="1" dirty="0">
                <a:latin typeface="Times New Roman" pitchFamily="18" charset="0"/>
                <a:cs typeface="Times New Roman" pitchFamily="18" charset="0"/>
              </a:rPr>
              <a:t>5.3(AP)x 1.7(T) cm</a:t>
            </a:r>
            <a:r>
              <a:rPr lang="en-IN" sz="2000" dirty="0">
                <a:latin typeface="Times New Roman" pitchFamily="18" charset="0"/>
                <a:cs typeface="Times New Roman" pitchFamily="18" charset="0"/>
              </a:rPr>
              <a:t> is noted in </a:t>
            </a:r>
            <a:r>
              <a:rPr lang="en-IN" sz="2000" b="1" dirty="0">
                <a:latin typeface="Times New Roman" pitchFamily="18" charset="0"/>
                <a:cs typeface="Times New Roman" pitchFamily="18" charset="0"/>
              </a:rPr>
              <a:t>right nasal cavity </a:t>
            </a:r>
            <a:r>
              <a:rPr lang="en-IN" sz="2000" dirty="0">
                <a:latin typeface="Times New Roman" pitchFamily="18" charset="0"/>
                <a:cs typeface="Times New Roman" pitchFamily="18" charset="0"/>
              </a:rPr>
              <a:t>which is displacing towards left, bilateral ethmoid trabeculae, middle and inferior nasal turbinates, Bilateral superior nasal turbinates, superior portion of medial wall of maxillary sinus, medial portion of maxillary sinus, bilateral lamina papyracia, cribiform plate. It is </a:t>
            </a:r>
            <a:r>
              <a:rPr lang="en-IN" sz="2000" b="1" dirty="0">
                <a:latin typeface="Times New Roman" pitchFamily="18" charset="0"/>
                <a:cs typeface="Times New Roman" pitchFamily="18" charset="0"/>
              </a:rPr>
              <a:t>not causing erosion </a:t>
            </a:r>
            <a:r>
              <a:rPr lang="en-IN" sz="2000" dirty="0">
                <a:latin typeface="Times New Roman" pitchFamily="18" charset="0"/>
                <a:cs typeface="Times New Roman" pitchFamily="18" charset="0"/>
              </a:rPr>
              <a:t>and destruction of bony nasal septum. There is </a:t>
            </a:r>
            <a:r>
              <a:rPr lang="en-IN" sz="2000" b="1" dirty="0">
                <a:latin typeface="Times New Roman" pitchFamily="18" charset="0"/>
                <a:cs typeface="Times New Roman" pitchFamily="18" charset="0"/>
              </a:rPr>
              <a:t>no extension of mass </a:t>
            </a:r>
            <a:r>
              <a:rPr lang="en-IN" sz="2000" dirty="0">
                <a:latin typeface="Times New Roman" pitchFamily="18" charset="0"/>
                <a:cs typeface="Times New Roman" pitchFamily="18" charset="0"/>
              </a:rPr>
              <a:t>or any compression on muscles of right orbit or optic nerve. Fat planes are preserved. There is </a:t>
            </a:r>
            <a:r>
              <a:rPr lang="en-IN" sz="2000" b="1" dirty="0">
                <a:latin typeface="Times New Roman" pitchFamily="18" charset="0"/>
                <a:cs typeface="Times New Roman" pitchFamily="18" charset="0"/>
              </a:rPr>
              <a:t>no intracranial extension or erosion of cribiform plate. </a:t>
            </a:r>
          </a:p>
          <a:p>
            <a:pPr algn="just">
              <a:buNone/>
            </a:pPr>
            <a:endParaRPr lang="en-IN" sz="2000"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cstate="print"/>
          <a:srcRect/>
          <a:stretch>
            <a:fillRect/>
          </a:stretch>
        </p:blipFill>
        <p:spPr bwMode="auto">
          <a:xfrm>
            <a:off x="1905000" y="3810000"/>
            <a:ext cx="5558246" cy="28194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535</TotalTime>
  <Words>564</Words>
  <Application>Microsoft Office PowerPoint</Application>
  <PresentationFormat>On-screen Show (4:3)</PresentationFormat>
  <Paragraphs>131</Paragraphs>
  <Slides>24</Slides>
  <Notes>6</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Equity</vt:lpstr>
      <vt:lpstr>A Case Report: Inverted Papilloma</vt:lpstr>
      <vt:lpstr>Case Report</vt:lpstr>
      <vt:lpstr>Case Report</vt:lpstr>
      <vt:lpstr>Slide 4</vt:lpstr>
      <vt:lpstr>Slide 5</vt:lpstr>
      <vt:lpstr>Slide 6</vt:lpstr>
      <vt:lpstr>Slide 7</vt:lpstr>
      <vt:lpstr>Investigations </vt:lpstr>
      <vt:lpstr>Investigations </vt:lpstr>
      <vt:lpstr>Investigations </vt:lpstr>
      <vt:lpstr>Intraoperative</vt:lpstr>
      <vt:lpstr>Histopathology </vt:lpstr>
      <vt:lpstr>Slide 13</vt:lpstr>
      <vt:lpstr>Slide 14</vt:lpstr>
      <vt:lpstr>Slide 15</vt:lpstr>
      <vt:lpstr>Discussion</vt:lpstr>
      <vt:lpstr>Discussion</vt:lpstr>
      <vt:lpstr>Discussion</vt:lpstr>
      <vt:lpstr>Discussion</vt:lpstr>
      <vt:lpstr>Discussion</vt:lpstr>
      <vt:lpstr>Discussion</vt:lpstr>
      <vt:lpstr>Discussion</vt:lpstr>
      <vt:lpstr>Discussion</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case Report: Submandibular soft tissue tumor</dc:title>
  <dc:creator>Ashutosh</dc:creator>
  <cp:lastModifiedBy>x</cp:lastModifiedBy>
  <cp:revision>104</cp:revision>
  <dcterms:created xsi:type="dcterms:W3CDTF">2006-08-16T00:00:00Z</dcterms:created>
  <dcterms:modified xsi:type="dcterms:W3CDTF">2018-12-28T04:01:00Z</dcterms:modified>
</cp:coreProperties>
</file>